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notesMasterIdLst>
    <p:notesMasterId r:id="rId47"/>
  </p:notesMasterIdLst>
  <p:sldIdLst>
    <p:sldId id="256" r:id="rId2"/>
    <p:sldId id="372" r:id="rId3"/>
    <p:sldId id="305" r:id="rId4"/>
    <p:sldId id="286" r:id="rId5"/>
    <p:sldId id="284" r:id="rId6"/>
    <p:sldId id="375" r:id="rId7"/>
    <p:sldId id="362" r:id="rId8"/>
    <p:sldId id="382" r:id="rId9"/>
    <p:sldId id="303" r:id="rId10"/>
    <p:sldId id="357" r:id="rId11"/>
    <p:sldId id="363" r:id="rId12"/>
    <p:sldId id="381" r:id="rId13"/>
    <p:sldId id="404" r:id="rId14"/>
    <p:sldId id="378" r:id="rId15"/>
    <p:sldId id="380" r:id="rId16"/>
    <p:sldId id="405" r:id="rId17"/>
    <p:sldId id="318" r:id="rId18"/>
    <p:sldId id="376" r:id="rId19"/>
    <p:sldId id="315" r:id="rId20"/>
    <p:sldId id="403" r:id="rId21"/>
    <p:sldId id="413" r:id="rId22"/>
    <p:sldId id="408" r:id="rId23"/>
    <p:sldId id="338" r:id="rId24"/>
    <p:sldId id="361" r:id="rId25"/>
    <p:sldId id="383" r:id="rId26"/>
    <p:sldId id="374" r:id="rId27"/>
    <p:sldId id="410" r:id="rId28"/>
    <p:sldId id="412" r:id="rId29"/>
    <p:sldId id="401" r:id="rId30"/>
    <p:sldId id="306" r:id="rId31"/>
    <p:sldId id="259" r:id="rId32"/>
    <p:sldId id="365" r:id="rId33"/>
    <p:sldId id="397" r:id="rId34"/>
    <p:sldId id="398" r:id="rId35"/>
    <p:sldId id="395" r:id="rId36"/>
    <p:sldId id="396" r:id="rId37"/>
    <p:sldId id="295" r:id="rId38"/>
    <p:sldId id="367" r:id="rId39"/>
    <p:sldId id="290" r:id="rId40"/>
    <p:sldId id="370" r:id="rId41"/>
    <p:sldId id="368" r:id="rId42"/>
    <p:sldId id="369" r:id="rId43"/>
    <p:sldId id="406" r:id="rId44"/>
    <p:sldId id="407" r:id="rId45"/>
    <p:sldId id="34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manda Manguito" initials="AM" lastIdx="1" clrIdx="0">
    <p:extLst>
      <p:ext uri="{19B8F6BF-5375-455C-9EA6-DF929625EA0E}">
        <p15:presenceInfo xmlns:p15="http://schemas.microsoft.com/office/powerpoint/2012/main" userId="S::Armanda.MANGUITO@unice.fr::df506756-cefb-4469-b775-e805d5553f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84963" autoAdjust="0"/>
  </p:normalViewPr>
  <p:slideViewPr>
    <p:cSldViewPr snapToGrid="0">
      <p:cViewPr varScale="1">
        <p:scale>
          <a:sx n="69" d="100"/>
          <a:sy n="69" d="100"/>
        </p:scale>
        <p:origin x="3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9-18T11:28:06.366"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70690-7873-4F9E-96CD-EB6C62E4C194}" type="datetimeFigureOut">
              <a:rPr lang="fr-FR" smtClean="0"/>
              <a:t>22/09/2025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768E7-651F-42CA-A938-FCD6F6E7BD7E}" type="slidenum">
              <a:rPr lang="fr-FR" smtClean="0"/>
              <a:t>‹N°›</a:t>
            </a:fld>
            <a:endParaRPr lang="fr-FR"/>
          </a:p>
        </p:txBody>
      </p:sp>
    </p:spTree>
    <p:extLst>
      <p:ext uri="{BB962C8B-B14F-4D97-AF65-F5344CB8AC3E}">
        <p14:creationId xmlns:p14="http://schemas.microsoft.com/office/powerpoint/2010/main" val="3027575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1</a:t>
            </a:fld>
            <a:endParaRPr lang="fr-FR"/>
          </a:p>
        </p:txBody>
      </p:sp>
    </p:spTree>
    <p:extLst>
      <p:ext uri="{BB962C8B-B14F-4D97-AF65-F5344CB8AC3E}">
        <p14:creationId xmlns:p14="http://schemas.microsoft.com/office/powerpoint/2010/main" val="3628321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15</a:t>
            </a:fld>
            <a:endParaRPr lang="fr-FR"/>
          </a:p>
        </p:txBody>
      </p:sp>
    </p:spTree>
    <p:extLst>
      <p:ext uri="{BB962C8B-B14F-4D97-AF65-F5344CB8AC3E}">
        <p14:creationId xmlns:p14="http://schemas.microsoft.com/office/powerpoint/2010/main" val="3777297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17</a:t>
            </a:fld>
            <a:endParaRPr lang="fr-FR"/>
          </a:p>
        </p:txBody>
      </p:sp>
    </p:spTree>
    <p:extLst>
      <p:ext uri="{BB962C8B-B14F-4D97-AF65-F5344CB8AC3E}">
        <p14:creationId xmlns:p14="http://schemas.microsoft.com/office/powerpoint/2010/main" val="166512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19</a:t>
            </a:fld>
            <a:endParaRPr lang="fr-FR"/>
          </a:p>
        </p:txBody>
      </p:sp>
    </p:spTree>
    <p:extLst>
      <p:ext uri="{BB962C8B-B14F-4D97-AF65-F5344CB8AC3E}">
        <p14:creationId xmlns:p14="http://schemas.microsoft.com/office/powerpoint/2010/main" val="374294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23</a:t>
            </a:fld>
            <a:endParaRPr lang="fr-FR"/>
          </a:p>
        </p:txBody>
      </p:sp>
    </p:spTree>
    <p:extLst>
      <p:ext uri="{BB962C8B-B14F-4D97-AF65-F5344CB8AC3E}">
        <p14:creationId xmlns:p14="http://schemas.microsoft.com/office/powerpoint/2010/main" val="165670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25</a:t>
            </a:fld>
            <a:endParaRPr lang="fr-FR"/>
          </a:p>
        </p:txBody>
      </p:sp>
    </p:spTree>
    <p:extLst>
      <p:ext uri="{BB962C8B-B14F-4D97-AF65-F5344CB8AC3E}">
        <p14:creationId xmlns:p14="http://schemas.microsoft.com/office/powerpoint/2010/main" val="3437558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30</a:t>
            </a:fld>
            <a:endParaRPr lang="fr-FR"/>
          </a:p>
        </p:txBody>
      </p:sp>
    </p:spTree>
    <p:extLst>
      <p:ext uri="{BB962C8B-B14F-4D97-AF65-F5344CB8AC3E}">
        <p14:creationId xmlns:p14="http://schemas.microsoft.com/office/powerpoint/2010/main" val="982515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31</a:t>
            </a:fld>
            <a:endParaRPr lang="fr-FR"/>
          </a:p>
        </p:txBody>
      </p:sp>
    </p:spTree>
    <p:extLst>
      <p:ext uri="{BB962C8B-B14F-4D97-AF65-F5344CB8AC3E}">
        <p14:creationId xmlns:p14="http://schemas.microsoft.com/office/powerpoint/2010/main" val="1724435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32</a:t>
            </a:fld>
            <a:endParaRPr lang="fr-FR"/>
          </a:p>
        </p:txBody>
      </p:sp>
    </p:spTree>
    <p:extLst>
      <p:ext uri="{BB962C8B-B14F-4D97-AF65-F5344CB8AC3E}">
        <p14:creationId xmlns:p14="http://schemas.microsoft.com/office/powerpoint/2010/main" val="1584419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3768E7-651F-42CA-A938-FCD6F6E7BD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86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3</a:t>
            </a:fld>
            <a:endParaRPr lang="fr-FR"/>
          </a:p>
        </p:txBody>
      </p:sp>
    </p:spTree>
    <p:extLst>
      <p:ext uri="{BB962C8B-B14F-4D97-AF65-F5344CB8AC3E}">
        <p14:creationId xmlns:p14="http://schemas.microsoft.com/office/powerpoint/2010/main" val="3982888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3768E7-651F-42CA-A938-FCD6F6E7BD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369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35</a:t>
            </a:fld>
            <a:endParaRPr lang="fr-FR"/>
          </a:p>
        </p:txBody>
      </p:sp>
    </p:spTree>
    <p:extLst>
      <p:ext uri="{BB962C8B-B14F-4D97-AF65-F5344CB8AC3E}">
        <p14:creationId xmlns:p14="http://schemas.microsoft.com/office/powerpoint/2010/main" val="502418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3768E7-651F-42CA-A938-FCD6F6E7BD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068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37</a:t>
            </a:fld>
            <a:endParaRPr lang="fr-FR"/>
          </a:p>
        </p:txBody>
      </p:sp>
    </p:spTree>
    <p:extLst>
      <p:ext uri="{BB962C8B-B14F-4D97-AF65-F5344CB8AC3E}">
        <p14:creationId xmlns:p14="http://schemas.microsoft.com/office/powerpoint/2010/main" val="3980312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38</a:t>
            </a:fld>
            <a:endParaRPr lang="fr-FR"/>
          </a:p>
        </p:txBody>
      </p:sp>
    </p:spTree>
    <p:extLst>
      <p:ext uri="{BB962C8B-B14F-4D97-AF65-F5344CB8AC3E}">
        <p14:creationId xmlns:p14="http://schemas.microsoft.com/office/powerpoint/2010/main" val="895437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39</a:t>
            </a:fld>
            <a:endParaRPr lang="fr-FR"/>
          </a:p>
        </p:txBody>
      </p:sp>
    </p:spTree>
    <p:extLst>
      <p:ext uri="{BB962C8B-B14F-4D97-AF65-F5344CB8AC3E}">
        <p14:creationId xmlns:p14="http://schemas.microsoft.com/office/powerpoint/2010/main" val="1801255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40</a:t>
            </a:fld>
            <a:endParaRPr lang="fr-FR"/>
          </a:p>
        </p:txBody>
      </p:sp>
    </p:spTree>
    <p:extLst>
      <p:ext uri="{BB962C8B-B14F-4D97-AF65-F5344CB8AC3E}">
        <p14:creationId xmlns:p14="http://schemas.microsoft.com/office/powerpoint/2010/main" val="4259184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41</a:t>
            </a:fld>
            <a:endParaRPr lang="fr-FR"/>
          </a:p>
        </p:txBody>
      </p:sp>
    </p:spTree>
    <p:extLst>
      <p:ext uri="{BB962C8B-B14F-4D97-AF65-F5344CB8AC3E}">
        <p14:creationId xmlns:p14="http://schemas.microsoft.com/office/powerpoint/2010/main" val="1197829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42</a:t>
            </a:fld>
            <a:endParaRPr lang="fr-FR"/>
          </a:p>
        </p:txBody>
      </p:sp>
    </p:spTree>
    <p:extLst>
      <p:ext uri="{BB962C8B-B14F-4D97-AF65-F5344CB8AC3E}">
        <p14:creationId xmlns:p14="http://schemas.microsoft.com/office/powerpoint/2010/main" val="1547874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&lt;</a:t>
            </a:r>
          </a:p>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45</a:t>
            </a:fld>
            <a:endParaRPr lang="fr-FR"/>
          </a:p>
        </p:txBody>
      </p:sp>
    </p:spTree>
    <p:extLst>
      <p:ext uri="{BB962C8B-B14F-4D97-AF65-F5344CB8AC3E}">
        <p14:creationId xmlns:p14="http://schemas.microsoft.com/office/powerpoint/2010/main" val="66175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C15B0C1-4251-4774-8B4D-B0F6D6DBCBB0}" type="slidenum">
              <a:rPr lang="fr-FR" smtClean="0"/>
              <a:t>5</a:t>
            </a:fld>
            <a:endParaRPr lang="fr-FR"/>
          </a:p>
        </p:txBody>
      </p:sp>
    </p:spTree>
    <p:extLst>
      <p:ext uri="{BB962C8B-B14F-4D97-AF65-F5344CB8AC3E}">
        <p14:creationId xmlns:p14="http://schemas.microsoft.com/office/powerpoint/2010/main" val="1443212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7</a:t>
            </a:fld>
            <a:endParaRPr lang="fr-FR"/>
          </a:p>
        </p:txBody>
      </p:sp>
    </p:spTree>
    <p:extLst>
      <p:ext uri="{BB962C8B-B14F-4D97-AF65-F5344CB8AC3E}">
        <p14:creationId xmlns:p14="http://schemas.microsoft.com/office/powerpoint/2010/main" val="3915204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9</a:t>
            </a:fld>
            <a:endParaRPr lang="fr-FR"/>
          </a:p>
        </p:txBody>
      </p:sp>
    </p:spTree>
    <p:extLst>
      <p:ext uri="{BB962C8B-B14F-4D97-AF65-F5344CB8AC3E}">
        <p14:creationId xmlns:p14="http://schemas.microsoft.com/office/powerpoint/2010/main" val="266937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10</a:t>
            </a:fld>
            <a:endParaRPr lang="fr-FR"/>
          </a:p>
        </p:txBody>
      </p:sp>
    </p:spTree>
    <p:extLst>
      <p:ext uri="{BB962C8B-B14F-4D97-AF65-F5344CB8AC3E}">
        <p14:creationId xmlns:p14="http://schemas.microsoft.com/office/powerpoint/2010/main" val="164373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11</a:t>
            </a:fld>
            <a:endParaRPr lang="fr-FR"/>
          </a:p>
        </p:txBody>
      </p:sp>
    </p:spTree>
    <p:extLst>
      <p:ext uri="{BB962C8B-B14F-4D97-AF65-F5344CB8AC3E}">
        <p14:creationId xmlns:p14="http://schemas.microsoft.com/office/powerpoint/2010/main" val="9307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12</a:t>
            </a:fld>
            <a:endParaRPr lang="fr-FR"/>
          </a:p>
        </p:txBody>
      </p:sp>
    </p:spTree>
    <p:extLst>
      <p:ext uri="{BB962C8B-B14F-4D97-AF65-F5344CB8AC3E}">
        <p14:creationId xmlns:p14="http://schemas.microsoft.com/office/powerpoint/2010/main" val="1933401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93768E7-651F-42CA-A938-FCD6F6E7BD7E}" type="slidenum">
              <a:rPr lang="fr-FR" smtClean="0"/>
              <a:t>14</a:t>
            </a:fld>
            <a:endParaRPr lang="fr-FR"/>
          </a:p>
        </p:txBody>
      </p:sp>
    </p:spTree>
    <p:extLst>
      <p:ext uri="{BB962C8B-B14F-4D97-AF65-F5344CB8AC3E}">
        <p14:creationId xmlns:p14="http://schemas.microsoft.com/office/powerpoint/2010/main" val="3807245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pPr algn="r"/>
            <a:fld id="{3F9AFA87-1417-4992-ABD9-27C3BC8CC883}" type="datetimeFigureOut">
              <a:rPr lang="en-US" smtClean="0"/>
              <a:pPr algn="r"/>
              <a:t>9/22/2025</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‹N°›</a:t>
            </a:fld>
            <a:endParaRPr lang="en-US" sz="1000"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65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9/22/2025</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‹N°›</a:t>
            </a:fld>
            <a:endParaRPr lang="en-US" sz="1000" dirty="0"/>
          </a:p>
        </p:txBody>
      </p:sp>
    </p:spTree>
    <p:extLst>
      <p:ext uri="{BB962C8B-B14F-4D97-AF65-F5344CB8AC3E}">
        <p14:creationId xmlns:p14="http://schemas.microsoft.com/office/powerpoint/2010/main" val="382607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9/22/2025</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‹N°›</a:t>
            </a:fld>
            <a:endParaRPr lang="en-US" sz="1000"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42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9/22/2025</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‹N°›</a:t>
            </a:fld>
            <a:endParaRPr lang="en-US" sz="1000" dirty="0"/>
          </a:p>
        </p:txBody>
      </p:sp>
    </p:spTree>
    <p:extLst>
      <p:ext uri="{BB962C8B-B14F-4D97-AF65-F5344CB8AC3E}">
        <p14:creationId xmlns:p14="http://schemas.microsoft.com/office/powerpoint/2010/main" val="3151698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9/22/2025</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‹N°›</a:t>
            </a:fld>
            <a:endParaRPr lang="en-US" sz="1000"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2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9/22/2025</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‹N°›</a:t>
            </a:fld>
            <a:endParaRPr lang="en-US" sz="1000" dirty="0"/>
          </a:p>
        </p:txBody>
      </p:sp>
    </p:spTree>
    <p:extLst>
      <p:ext uri="{BB962C8B-B14F-4D97-AF65-F5344CB8AC3E}">
        <p14:creationId xmlns:p14="http://schemas.microsoft.com/office/powerpoint/2010/main" val="142206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lgn="r"/>
            <a:fld id="{3F9AFA87-1417-4992-ABD9-27C3BC8CC883}" type="datetimeFigureOut">
              <a:rPr lang="en-US" smtClean="0"/>
              <a:pPr algn="r"/>
              <a:t>9/22/2025</a:t>
            </a:fld>
            <a:endParaRPr lang="en-US" dirty="0"/>
          </a:p>
        </p:txBody>
      </p:sp>
      <p:sp>
        <p:nvSpPr>
          <p:cNvPr id="8" name="Footer Placeholder 7"/>
          <p:cNvSpPr>
            <a:spLocks noGrp="1"/>
          </p:cNvSpPr>
          <p:nvPr>
            <p:ph type="ftr" sz="quarter" idx="11"/>
          </p:nvPr>
        </p:nvSpPr>
        <p:spPr/>
        <p:txBody>
          <a:bodyPr/>
          <a:lstStyle/>
          <a:p>
            <a:endParaRPr lang="en-US" sz="1000" dirty="0"/>
          </a:p>
        </p:txBody>
      </p:sp>
      <p:sp>
        <p:nvSpPr>
          <p:cNvPr id="9" name="Slide Number Placeholder 8"/>
          <p:cNvSpPr>
            <a:spLocks noGrp="1"/>
          </p:cNvSpPr>
          <p:nvPr>
            <p:ph type="sldNum" sz="quarter" idx="12"/>
          </p:nvPr>
        </p:nvSpPr>
        <p:spPr/>
        <p:txBody>
          <a:bodyPr/>
          <a:lstStyle/>
          <a:p>
            <a:fld id="{CB1E4CB7-CB13-4810-BF18-BE31AFC64F93}" type="slidenum">
              <a:rPr lang="en-US" smtClean="0"/>
              <a:pPr/>
              <a:t>‹N°›</a:t>
            </a:fld>
            <a:endParaRPr lang="en-US" sz="1000" dirty="0"/>
          </a:p>
        </p:txBody>
      </p:sp>
    </p:spTree>
    <p:extLst>
      <p:ext uri="{BB962C8B-B14F-4D97-AF65-F5344CB8AC3E}">
        <p14:creationId xmlns:p14="http://schemas.microsoft.com/office/powerpoint/2010/main" val="352506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lgn="r"/>
            <a:fld id="{3F9AFA87-1417-4992-ABD9-27C3BC8CC883}" type="datetimeFigureOut">
              <a:rPr lang="en-US" smtClean="0"/>
              <a:pPr algn="r"/>
              <a:t>9/22/2025</a:t>
            </a:fld>
            <a:endParaRPr lang="en-US" dirty="0"/>
          </a:p>
        </p:txBody>
      </p:sp>
      <p:sp>
        <p:nvSpPr>
          <p:cNvPr id="4" name="Footer Placeholder 3"/>
          <p:cNvSpPr>
            <a:spLocks noGrp="1"/>
          </p:cNvSpPr>
          <p:nvPr>
            <p:ph type="ftr" sz="quarter" idx="11"/>
          </p:nvPr>
        </p:nvSpPr>
        <p:spPr/>
        <p:txBody>
          <a:bodyPr/>
          <a:lstStyle/>
          <a:p>
            <a:endParaRPr lang="en-US" sz="1000" dirty="0"/>
          </a:p>
        </p:txBody>
      </p:sp>
      <p:sp>
        <p:nvSpPr>
          <p:cNvPr id="5" name="Slide Number Placeholder 4"/>
          <p:cNvSpPr>
            <a:spLocks noGrp="1"/>
          </p:cNvSpPr>
          <p:nvPr>
            <p:ph type="sldNum" sz="quarter" idx="12"/>
          </p:nvPr>
        </p:nvSpPr>
        <p:spPr/>
        <p:txBody>
          <a:bodyPr/>
          <a:lstStyle/>
          <a:p>
            <a:fld id="{CB1E4CB7-CB13-4810-BF18-BE31AFC64F93}" type="slidenum">
              <a:rPr lang="en-US" smtClean="0"/>
              <a:pPr/>
              <a:t>‹N°›</a:t>
            </a:fld>
            <a:endParaRPr lang="en-US" sz="1000" dirty="0"/>
          </a:p>
        </p:txBody>
      </p:sp>
    </p:spTree>
    <p:extLst>
      <p:ext uri="{BB962C8B-B14F-4D97-AF65-F5344CB8AC3E}">
        <p14:creationId xmlns:p14="http://schemas.microsoft.com/office/powerpoint/2010/main" val="238719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3F9AFA87-1417-4992-ABD9-27C3BC8CC883}" type="datetimeFigureOut">
              <a:rPr lang="en-US" smtClean="0"/>
              <a:pPr algn="r"/>
              <a:t>9/22/2025</a:t>
            </a:fld>
            <a:endParaRPr lang="en-US" dirty="0"/>
          </a:p>
        </p:txBody>
      </p:sp>
      <p:sp>
        <p:nvSpPr>
          <p:cNvPr id="3" name="Footer Placeholder 2"/>
          <p:cNvSpPr>
            <a:spLocks noGrp="1"/>
          </p:cNvSpPr>
          <p:nvPr>
            <p:ph type="ftr" sz="quarter" idx="11"/>
          </p:nvPr>
        </p:nvSpPr>
        <p:spPr/>
        <p:txBody>
          <a:bodyPr/>
          <a:lstStyle/>
          <a:p>
            <a:endParaRPr lang="en-US" sz="1000" dirty="0"/>
          </a:p>
        </p:txBody>
      </p:sp>
      <p:sp>
        <p:nvSpPr>
          <p:cNvPr id="4" name="Slide Number Placeholder 3"/>
          <p:cNvSpPr>
            <a:spLocks noGrp="1"/>
          </p:cNvSpPr>
          <p:nvPr>
            <p:ph type="sldNum" sz="quarter" idx="12"/>
          </p:nvPr>
        </p:nvSpPr>
        <p:spPr/>
        <p:txBody>
          <a:bodyPr/>
          <a:lstStyle/>
          <a:p>
            <a:fld id="{CB1E4CB7-CB13-4810-BF18-BE31AFC64F93}" type="slidenum">
              <a:rPr lang="en-US" smtClean="0"/>
              <a:pPr/>
              <a:t>‹N°›</a:t>
            </a:fld>
            <a:endParaRPr lang="en-US" sz="1000" dirty="0"/>
          </a:p>
        </p:txBody>
      </p:sp>
    </p:spTree>
    <p:extLst>
      <p:ext uri="{BB962C8B-B14F-4D97-AF65-F5344CB8AC3E}">
        <p14:creationId xmlns:p14="http://schemas.microsoft.com/office/powerpoint/2010/main" val="864787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9/22/2025</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‹N°›</a:t>
            </a:fld>
            <a:endParaRPr lang="en-US" sz="1000" dirty="0"/>
          </a:p>
        </p:txBody>
      </p:sp>
    </p:spTree>
    <p:extLst>
      <p:ext uri="{BB962C8B-B14F-4D97-AF65-F5344CB8AC3E}">
        <p14:creationId xmlns:p14="http://schemas.microsoft.com/office/powerpoint/2010/main" val="86177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9/22/2025</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‹N°›</a:t>
            </a:fld>
            <a:endParaRPr lang="en-US" sz="1000"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661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lgn="r"/>
            <a:fld id="{3F9AFA87-1417-4992-ABD9-27C3BC8CC883}" type="datetimeFigureOut">
              <a:rPr lang="en-US" smtClean="0"/>
              <a:pPr algn="r"/>
              <a:t>9/22/2025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sz="1000"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B1E4CB7-CB13-4810-BF18-BE31AFC64F93}" type="slidenum">
              <a:rPr lang="en-US" smtClean="0"/>
              <a:pPr/>
              <a:t>‹N°›</a:t>
            </a:fld>
            <a:endParaRPr lang="en-US" sz="1000"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978445"/>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eg"/></Relationships>
</file>

<file path=ppt/slides/_rels/slide1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port.univ-cotedazur.fr/fr/"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univ-cotedazur.fr/universite/responsabilite-ethique-et-universitaire/egalite-femmes-hommes/la-cellule-decoute-et-de-signalemen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lasches.fr/" TargetMode="External"/><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hyperlink" Target="http://www.planning-familial.org/" TargetMode="External"/><Relationship Id="rId5" Type="http://schemas.openxmlformats.org/officeDocument/2006/relationships/hyperlink" Target="mailto:mfpf.06%40free.fr" TargetMode="External"/><Relationship Id="rId4" Type="http://schemas.openxmlformats.org/officeDocument/2006/relationships/hyperlink" Target="https://www.cidff06.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ampus-carlone.ri@univ-cotedazur.f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hyperlink" Target="mailto:Armanda.manguito@univ-cotedazur.fr" TargetMode="External"/><Relationship Id="rId7" Type="http://schemas.openxmlformats.org/officeDocument/2006/relationships/image" Target="../media/image45.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hyperlink" Target="mailto:Chloe.guerville@univ-cotedazur.f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23.jpe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49.jpe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hyperlink" Target="mailto:lorenzo2bruno@gmail.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hyperlink" Target="mailto:marine.coia@icloud.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marine.coia@icloud.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35.xml.rels><?xml version="1.0" encoding="UTF-8" standalone="yes"?>
<Relationships xmlns="http://schemas.openxmlformats.org/package/2006/relationships"><Relationship Id="rId3" Type="http://schemas.openxmlformats.org/officeDocument/2006/relationships/hyperlink" Target="mailto:.vesperini@hotmail.f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61.jpeg"/><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46.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60.jpe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58.jpeg"/></Relationships>
</file>

<file path=ppt/slides/_rels/slide43.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maison-europe-rennes.org/erasmus-cela-nest-pas-quune-annee-dans-ta-vie-mais-une-vie-dans-une-anne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305EDA-DA42-4AF7-8AB3-FF8737FE1543}"/>
              </a:ext>
            </a:extLst>
          </p:cNvPr>
          <p:cNvPicPr>
            <a:picLocks noChangeAspect="1"/>
          </p:cNvPicPr>
          <p:nvPr/>
        </p:nvPicPr>
        <p:blipFill rotWithShape="1">
          <a:blip r:embed="rId3"/>
          <a:srcRect l="15584" r="18638"/>
          <a:stretch/>
        </p:blipFill>
        <p:spPr>
          <a:xfrm>
            <a:off x="6259923" y="0"/>
            <a:ext cx="6339666" cy="7020296"/>
          </a:xfrm>
          <a:prstGeom prst="rect">
            <a:avLst/>
          </a:prstGeom>
        </p:spPr>
      </p:pic>
      <p:sp>
        <p:nvSpPr>
          <p:cNvPr id="3" name="Sous-titre 2">
            <a:extLst>
              <a:ext uri="{FF2B5EF4-FFF2-40B4-BE49-F238E27FC236}">
                <a16:creationId xmlns:a16="http://schemas.microsoft.com/office/drawing/2014/main" id="{2AFB95FE-DDFE-40C6-91B2-D66C96157806}"/>
              </a:ext>
            </a:extLst>
          </p:cNvPr>
          <p:cNvSpPr>
            <a:spLocks noGrp="1"/>
          </p:cNvSpPr>
          <p:nvPr>
            <p:ph type="subTitle" idx="1"/>
          </p:nvPr>
        </p:nvSpPr>
        <p:spPr>
          <a:xfrm>
            <a:off x="4725768" y="4101286"/>
            <a:ext cx="2700944" cy="659993"/>
          </a:xfrm>
          <a:noFill/>
        </p:spPr>
        <p:txBody>
          <a:bodyPr vert="horz" lIns="91440" tIns="45720" rIns="91440" bIns="45720" rtlCol="0">
            <a:normAutofit/>
          </a:bodyPr>
          <a:lstStyle/>
          <a:p>
            <a:endParaRPr lang="en-US" sz="400">
              <a:solidFill>
                <a:srgbClr val="080808"/>
              </a:solidFill>
            </a:endParaRPr>
          </a:p>
          <a:p>
            <a:endParaRPr lang="en-US" sz="400">
              <a:solidFill>
                <a:srgbClr val="080808"/>
              </a:solidFill>
            </a:endParaRPr>
          </a:p>
          <a:p>
            <a:endParaRPr lang="en-US" sz="400">
              <a:solidFill>
                <a:srgbClr val="080808"/>
              </a:solidFill>
            </a:endParaRPr>
          </a:p>
          <a:p>
            <a:endParaRPr lang="en-US" sz="400">
              <a:solidFill>
                <a:srgbClr val="080808"/>
              </a:solidFill>
            </a:endParaRPr>
          </a:p>
          <a:p>
            <a:r>
              <a:rPr lang="en-US" sz="400">
                <a:solidFill>
                  <a:srgbClr val="080808"/>
                </a:solidFill>
              </a:rPr>
              <a:t>Armanda Manguito-Bouzy</a:t>
            </a:r>
          </a:p>
          <a:p>
            <a:r>
              <a:rPr lang="en-US" sz="400">
                <a:solidFill>
                  <a:srgbClr val="080808"/>
                </a:solidFill>
              </a:rPr>
              <a:t>Assesseure RI</a:t>
            </a:r>
          </a:p>
          <a:p>
            <a:endParaRPr lang="en-US" sz="400">
              <a:solidFill>
                <a:srgbClr val="080808"/>
              </a:solidFill>
            </a:endParaRPr>
          </a:p>
        </p:txBody>
      </p:sp>
      <p:pic>
        <p:nvPicPr>
          <p:cNvPr id="2" name="Picture 2">
            <a:extLst>
              <a:ext uri="{FF2B5EF4-FFF2-40B4-BE49-F238E27FC236}">
                <a16:creationId xmlns:a16="http://schemas.microsoft.com/office/drawing/2014/main" id="{81F5066B-4859-9D35-E042-7A5441132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68" y="-93375"/>
            <a:ext cx="1223329" cy="955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e signifie le drapeau brésilien ?">
            <a:extLst>
              <a:ext uri="{FF2B5EF4-FFF2-40B4-BE49-F238E27FC236}">
                <a16:creationId xmlns:a16="http://schemas.microsoft.com/office/drawing/2014/main" id="{276C8A36-BA6E-2CD5-393B-37DF23C38E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4569" y="-23735"/>
            <a:ext cx="1901215" cy="8730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e signifie le drapeau argentin ?">
            <a:extLst>
              <a:ext uri="{FF2B5EF4-FFF2-40B4-BE49-F238E27FC236}">
                <a16:creationId xmlns:a16="http://schemas.microsoft.com/office/drawing/2014/main" id="{48A1A307-D3C8-48E0-6620-66F5C66C5C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363" y="-18130"/>
            <a:ext cx="1957625" cy="8989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rapeau Côte d'Ivoire - Acheter drapeaux ivoiriens pas cher">
            <a:extLst>
              <a:ext uri="{FF2B5EF4-FFF2-40B4-BE49-F238E27FC236}">
                <a16:creationId xmlns:a16="http://schemas.microsoft.com/office/drawing/2014/main" id="{5BF8A9D1-07A7-A75D-B432-D9831C7936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3538" y="-9158"/>
            <a:ext cx="1409583" cy="10571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rapeau Vietnam / 145 cm X 90 cm / Livraison gratuite - Cdiscount Maison">
            <a:extLst>
              <a:ext uri="{FF2B5EF4-FFF2-40B4-BE49-F238E27FC236}">
                <a16:creationId xmlns:a16="http://schemas.microsoft.com/office/drawing/2014/main" id="{181A5583-B609-BCB4-6010-19CAA06763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37" y="1970659"/>
            <a:ext cx="1463785" cy="14637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Que signifie le drapeau mexicain ?">
            <a:extLst>
              <a:ext uri="{FF2B5EF4-FFF2-40B4-BE49-F238E27FC236}">
                <a16:creationId xmlns:a16="http://schemas.microsoft.com/office/drawing/2014/main" id="{F97781FC-7302-1614-6569-7DA868E0CB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2040" y="774308"/>
            <a:ext cx="2290008" cy="93031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e drapeau ukrainien symbole de liberté">
            <a:extLst>
              <a:ext uri="{FF2B5EF4-FFF2-40B4-BE49-F238E27FC236}">
                <a16:creationId xmlns:a16="http://schemas.microsoft.com/office/drawing/2014/main" id="{64B070CF-9648-E467-3AF1-8C4E0FD300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5174" y="1639844"/>
            <a:ext cx="2412123" cy="75378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rapeau Équateur - Acheter drapeaux équatoriens pas cher">
            <a:extLst>
              <a:ext uri="{FF2B5EF4-FFF2-40B4-BE49-F238E27FC236}">
                <a16:creationId xmlns:a16="http://schemas.microsoft.com/office/drawing/2014/main" id="{EEB2320D-3FA3-25CF-789E-CB5789BF46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66" y="848555"/>
            <a:ext cx="1565564" cy="117417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rapeau Officiel des Etats-Unis - Drapeau Officiel pour mât - MACAP">
            <a:extLst>
              <a:ext uri="{FF2B5EF4-FFF2-40B4-BE49-F238E27FC236}">
                <a16:creationId xmlns:a16="http://schemas.microsoft.com/office/drawing/2014/main" id="{AF8645C1-A673-CC52-F391-660E50358C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16554" y="835788"/>
            <a:ext cx="1209738" cy="120973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Drapeau d'Inde - Mon-drapeau.com">
            <a:extLst>
              <a:ext uri="{FF2B5EF4-FFF2-40B4-BE49-F238E27FC236}">
                <a16:creationId xmlns:a16="http://schemas.microsoft.com/office/drawing/2014/main" id="{7DAC4280-B81B-744E-6463-39D7A6232C7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42540" y="827941"/>
            <a:ext cx="1330712" cy="133071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rapeau Bolivie - Acheter drapeaux boliviens pas cher">
            <a:extLst>
              <a:ext uri="{FF2B5EF4-FFF2-40B4-BE49-F238E27FC236}">
                <a16:creationId xmlns:a16="http://schemas.microsoft.com/office/drawing/2014/main" id="{12A5A126-7A5B-F34C-8DF0-61C54D30A74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75370" y="2056929"/>
            <a:ext cx="1809092" cy="135681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Drapeau de la Colombie - Mon-drapeau.com">
            <a:extLst>
              <a:ext uri="{FF2B5EF4-FFF2-40B4-BE49-F238E27FC236}">
                <a16:creationId xmlns:a16="http://schemas.microsoft.com/office/drawing/2014/main" id="{21CC40B6-0443-8607-9AC8-2BED393706E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70425" y="2028439"/>
            <a:ext cx="1330714" cy="133071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Le Pérou - Drapeau ≡ Voyage - Carte - Plan">
            <a:extLst>
              <a:ext uri="{FF2B5EF4-FFF2-40B4-BE49-F238E27FC236}">
                <a16:creationId xmlns:a16="http://schemas.microsoft.com/office/drawing/2014/main" id="{78CD3A9F-B702-02FE-A345-C95D83D4F8C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08850" y="2235463"/>
            <a:ext cx="1209738" cy="1209738"/>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Drapeau de l'Égypte – Média LAROUSSE">
            <a:extLst>
              <a:ext uri="{FF2B5EF4-FFF2-40B4-BE49-F238E27FC236}">
                <a16:creationId xmlns:a16="http://schemas.microsoft.com/office/drawing/2014/main" id="{5F3AA712-6E3F-0E5B-AE93-3FC85DFE7B0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22318" y="2342171"/>
            <a:ext cx="1243750" cy="82916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Union Jack : les 4 drapeaux du Royaume-Uni">
            <a:extLst>
              <a:ext uri="{FF2B5EF4-FFF2-40B4-BE49-F238E27FC236}">
                <a16:creationId xmlns:a16="http://schemas.microsoft.com/office/drawing/2014/main" id="{37FD1C68-773D-944F-9DE4-7AE303CBF27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959" y="3418312"/>
            <a:ext cx="1789068" cy="1190547"/>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Achat drapeau du Sénégal à installer sur un mât - DOUBLET">
            <a:extLst>
              <a:ext uri="{FF2B5EF4-FFF2-40B4-BE49-F238E27FC236}">
                <a16:creationId xmlns:a16="http://schemas.microsoft.com/office/drawing/2014/main" id="{4A415C4A-3D69-F62D-FDE4-F9ECE5D5193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80168" y="3367466"/>
            <a:ext cx="1209738" cy="1209738"/>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Drapeau du Maroc - Mon-drapeau.com">
            <a:extLst>
              <a:ext uri="{FF2B5EF4-FFF2-40B4-BE49-F238E27FC236}">
                <a16:creationId xmlns:a16="http://schemas.microsoft.com/office/drawing/2014/main" id="{4B653B66-5D0B-6310-3F34-A9DDF8C422E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38997" y="3298863"/>
            <a:ext cx="1267120" cy="126712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Acheter Drapeau Chine - 7 tailles disponibles | Signalétique Express">
            <a:extLst>
              <a:ext uri="{FF2B5EF4-FFF2-40B4-BE49-F238E27FC236}">
                <a16:creationId xmlns:a16="http://schemas.microsoft.com/office/drawing/2014/main" id="{4C5931A4-95F5-2D61-49C7-FED48C2DE7B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13127" y="3298665"/>
            <a:ext cx="1330712" cy="1330712"/>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Drapeau Gabon / Gabonais / Flag / 145 cm x 90 cm - Cdiscount Maison">
            <a:extLst>
              <a:ext uri="{FF2B5EF4-FFF2-40B4-BE49-F238E27FC236}">
                <a16:creationId xmlns:a16="http://schemas.microsoft.com/office/drawing/2014/main" id="{86C06D28-7F87-1DA2-DDAD-8270F1E008D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26317" y="3489314"/>
            <a:ext cx="1103437" cy="1103437"/>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F864C0BC-FC2C-64B3-E269-3C3A8F96860F}"/>
              </a:ext>
            </a:extLst>
          </p:cNvPr>
          <p:cNvSpPr txBox="1"/>
          <p:nvPr/>
        </p:nvSpPr>
        <p:spPr>
          <a:xfrm>
            <a:off x="3303703" y="-2147483648"/>
            <a:ext cx="10458650" cy="369332"/>
          </a:xfrm>
          <a:prstGeom prst="rect">
            <a:avLst/>
          </a:prstGeom>
          <a:noFill/>
        </p:spPr>
        <p:txBody>
          <a:bodyPr wrap="square" rtlCol="0">
            <a:spAutoFit/>
          </a:bodyPr>
          <a:lstStyle/>
          <a:p>
            <a:endParaRPr lang="fr-FR" dirty="0"/>
          </a:p>
        </p:txBody>
      </p:sp>
      <p:sp>
        <p:nvSpPr>
          <p:cNvPr id="7" name="AutoShape 6" descr="Drapeau Italie">
            <a:extLst>
              <a:ext uri="{FF2B5EF4-FFF2-40B4-BE49-F238E27FC236}">
                <a16:creationId xmlns:a16="http://schemas.microsoft.com/office/drawing/2014/main" id="{FD8F3020-B2FE-467A-8DEC-C063CCA1298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6" name="Picture 8" descr="Les drapeaux des 27 Etats membres ainsi que le drapeau européen flottent devant le Parlement européen à Strasbourg">
            <a:extLst>
              <a:ext uri="{FF2B5EF4-FFF2-40B4-BE49-F238E27FC236}">
                <a16:creationId xmlns:a16="http://schemas.microsoft.com/office/drawing/2014/main" id="{828920FA-B52B-466B-BDBD-1AFACB6BBF2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34672" y="147932"/>
            <a:ext cx="633966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Logo Label bienvenue en France">
            <a:extLst>
              <a:ext uri="{FF2B5EF4-FFF2-40B4-BE49-F238E27FC236}">
                <a16:creationId xmlns:a16="http://schemas.microsoft.com/office/drawing/2014/main" id="{17953B1D-4534-4492-9C57-E13CB32C45C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85168" y="4853879"/>
            <a:ext cx="1764257" cy="1764257"/>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Selected0">
            <a:extLst>
              <a:ext uri="{FF2B5EF4-FFF2-40B4-BE49-F238E27FC236}">
                <a16:creationId xmlns:a16="http://schemas.microsoft.com/office/drawing/2014/main" id="{2F63D831-F1D8-4235-93B8-774D9831F9C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4226" y="5137510"/>
            <a:ext cx="4167731" cy="104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82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F3C128-427A-444C-B218-6F10C697C42F}"/>
              </a:ext>
            </a:extLst>
          </p:cNvPr>
          <p:cNvSpPr>
            <a:spLocks noGrp="1"/>
          </p:cNvSpPr>
          <p:nvPr>
            <p:ph type="title"/>
          </p:nvPr>
        </p:nvSpPr>
        <p:spPr>
          <a:xfrm>
            <a:off x="741066" y="-58703"/>
            <a:ext cx="10709868" cy="1499616"/>
          </a:xfrm>
        </p:spPr>
        <p:txBody>
          <a:bodyPr>
            <a:normAutofit/>
          </a:bodyPr>
          <a:lstStyle/>
          <a:p>
            <a:pPr algn="ctr"/>
            <a:r>
              <a:rPr lang="fr-FR" dirty="0">
                <a:solidFill>
                  <a:srgbClr val="0070C0"/>
                </a:solidFill>
              </a:rPr>
              <a:t>Choix des MENTIONS ET DES PARCOURS</a:t>
            </a:r>
            <a:br>
              <a:rPr lang="fr-FR" dirty="0">
                <a:solidFill>
                  <a:srgbClr val="0070C0"/>
                </a:solidFill>
              </a:rPr>
            </a:br>
            <a:endParaRPr lang="fr-FR" dirty="0">
              <a:solidFill>
                <a:srgbClr val="0070C0"/>
              </a:solidFill>
            </a:endParaRPr>
          </a:p>
        </p:txBody>
      </p:sp>
      <p:sp>
        <p:nvSpPr>
          <p:cNvPr id="3" name="Espace réservé du contenu 2">
            <a:extLst>
              <a:ext uri="{FF2B5EF4-FFF2-40B4-BE49-F238E27FC236}">
                <a16:creationId xmlns:a16="http://schemas.microsoft.com/office/drawing/2014/main" id="{2A76C517-D7BD-4367-90D1-6ED8ABB25713}"/>
              </a:ext>
            </a:extLst>
          </p:cNvPr>
          <p:cNvSpPr>
            <a:spLocks noGrp="1"/>
          </p:cNvSpPr>
          <p:nvPr>
            <p:ph idx="1"/>
          </p:nvPr>
        </p:nvSpPr>
        <p:spPr>
          <a:xfrm flipV="1">
            <a:off x="1024129" y="6297882"/>
            <a:ext cx="4148410" cy="68865"/>
          </a:xfrm>
        </p:spPr>
        <p:txBody>
          <a:bodyPr>
            <a:normAutofit fontScale="25000" lnSpcReduction="20000"/>
          </a:bodyPr>
          <a:lstStyle/>
          <a:p>
            <a:endParaRPr lang="fr-FR" dirty="0"/>
          </a:p>
          <a:p>
            <a:endParaRPr lang="fr-FR" dirty="0"/>
          </a:p>
        </p:txBody>
      </p:sp>
      <p:sp>
        <p:nvSpPr>
          <p:cNvPr id="4" name="Cadre 3">
            <a:extLst>
              <a:ext uri="{FF2B5EF4-FFF2-40B4-BE49-F238E27FC236}">
                <a16:creationId xmlns:a16="http://schemas.microsoft.com/office/drawing/2014/main" id="{6095E448-FEA3-4ECF-9B39-7DFCE0B6F71B}"/>
              </a:ext>
            </a:extLst>
          </p:cNvPr>
          <p:cNvSpPr/>
          <p:nvPr/>
        </p:nvSpPr>
        <p:spPr>
          <a:xfrm>
            <a:off x="576498" y="47197"/>
            <a:ext cx="10537618" cy="536038"/>
          </a:xfrm>
          <a:prstGeom prst="frame">
            <a:avLst>
              <a:gd name="adj1" fmla="val 38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Parchemin : horizontal 7">
            <a:extLst>
              <a:ext uri="{FF2B5EF4-FFF2-40B4-BE49-F238E27FC236}">
                <a16:creationId xmlns:a16="http://schemas.microsoft.com/office/drawing/2014/main" id="{C8BE40D0-C1B9-4A27-8264-A5990DEAB353}"/>
              </a:ext>
            </a:extLst>
          </p:cNvPr>
          <p:cNvSpPr/>
          <p:nvPr/>
        </p:nvSpPr>
        <p:spPr>
          <a:xfrm>
            <a:off x="79902" y="2970884"/>
            <a:ext cx="4774592" cy="2680043"/>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Book Antiqua" panose="02040602050305030304" pitchFamily="18" charset="0"/>
              </a:rPr>
              <a:t>DU </a:t>
            </a:r>
          </a:p>
          <a:p>
            <a:pPr algn="ctr"/>
            <a:r>
              <a:rPr lang="fr-FR" sz="2800" b="1" dirty="0">
                <a:solidFill>
                  <a:schemeClr val="tx1"/>
                </a:solidFill>
                <a:latin typeface="Book Antiqua" panose="02040602050305030304" pitchFamily="18" charset="0"/>
              </a:rPr>
              <a:t>(Diplôme Universitaire)</a:t>
            </a:r>
          </a:p>
        </p:txBody>
      </p:sp>
      <p:sp>
        <p:nvSpPr>
          <p:cNvPr id="9" name="Parchemin : horizontal 8">
            <a:extLst>
              <a:ext uri="{FF2B5EF4-FFF2-40B4-BE49-F238E27FC236}">
                <a16:creationId xmlns:a16="http://schemas.microsoft.com/office/drawing/2014/main" id="{2F10FAFC-433E-4994-8CB5-66772CF06C9D}"/>
              </a:ext>
            </a:extLst>
          </p:cNvPr>
          <p:cNvSpPr/>
          <p:nvPr/>
        </p:nvSpPr>
        <p:spPr>
          <a:xfrm>
            <a:off x="7296960" y="2882700"/>
            <a:ext cx="4774592" cy="2680043"/>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Book Antiqua" panose="02040602050305030304" pitchFamily="18" charset="0"/>
              </a:rPr>
              <a:t>CERTAINS MASTERS</a:t>
            </a:r>
          </a:p>
        </p:txBody>
      </p:sp>
      <p:sp>
        <p:nvSpPr>
          <p:cNvPr id="15" name="Flèche : bas 14">
            <a:extLst>
              <a:ext uri="{FF2B5EF4-FFF2-40B4-BE49-F238E27FC236}">
                <a16:creationId xmlns:a16="http://schemas.microsoft.com/office/drawing/2014/main" id="{2BB293D7-D5AA-4C38-9EC2-239062F4C9BD}"/>
              </a:ext>
            </a:extLst>
          </p:cNvPr>
          <p:cNvSpPr/>
          <p:nvPr/>
        </p:nvSpPr>
        <p:spPr>
          <a:xfrm rot="3272054">
            <a:off x="3248753" y="1693310"/>
            <a:ext cx="897501" cy="2527638"/>
          </a:xfrm>
          <a:prstGeom prst="downArrow">
            <a:avLst>
              <a:gd name="adj1" fmla="val 14165"/>
              <a:gd name="adj2" fmla="val 114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bas 15">
            <a:extLst>
              <a:ext uri="{FF2B5EF4-FFF2-40B4-BE49-F238E27FC236}">
                <a16:creationId xmlns:a16="http://schemas.microsoft.com/office/drawing/2014/main" id="{A77BCD65-C396-47BF-B131-411619D2B76C}"/>
              </a:ext>
            </a:extLst>
          </p:cNvPr>
          <p:cNvSpPr/>
          <p:nvPr/>
        </p:nvSpPr>
        <p:spPr>
          <a:xfrm rot="17871406" flipH="1">
            <a:off x="7974892" y="1379043"/>
            <a:ext cx="922767" cy="3330816"/>
          </a:xfrm>
          <a:prstGeom prst="downArrow">
            <a:avLst>
              <a:gd name="adj1" fmla="val 14165"/>
              <a:gd name="adj2" fmla="val 1244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8" name="Picture 4" descr="Panneau en Aluminium de Sens interdit">
            <a:extLst>
              <a:ext uri="{FF2B5EF4-FFF2-40B4-BE49-F238E27FC236}">
                <a16:creationId xmlns:a16="http://schemas.microsoft.com/office/drawing/2014/main" id="{945534E1-957B-4398-A1E6-FD9074F95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273484" y="3230714"/>
            <a:ext cx="1665933" cy="1665933"/>
          </a:xfrm>
          <a:prstGeom prst="rect">
            <a:avLst/>
          </a:prstGeom>
          <a:noFill/>
          <a:extLst>
            <a:ext uri="{909E8E84-426E-40DD-AFC4-6F175D3DCCD1}">
              <a14:hiddenFill xmlns:a14="http://schemas.microsoft.com/office/drawing/2010/main">
                <a:solidFill>
                  <a:srgbClr val="FFFFFF"/>
                </a:solidFill>
              </a14:hiddenFill>
            </a:ext>
          </a:extLst>
        </p:spPr>
      </p:pic>
      <p:sp>
        <p:nvSpPr>
          <p:cNvPr id="17" name="Parchemin : horizontal 16">
            <a:extLst>
              <a:ext uri="{FF2B5EF4-FFF2-40B4-BE49-F238E27FC236}">
                <a16:creationId xmlns:a16="http://schemas.microsoft.com/office/drawing/2014/main" id="{FDED61B4-6022-4CAE-B81D-8647CDEEEF3E}"/>
              </a:ext>
            </a:extLst>
          </p:cNvPr>
          <p:cNvSpPr/>
          <p:nvPr/>
        </p:nvSpPr>
        <p:spPr>
          <a:xfrm>
            <a:off x="3697503" y="5308713"/>
            <a:ext cx="5252051" cy="1664095"/>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Book Antiqua" panose="02040602050305030304" pitchFamily="18" charset="0"/>
              </a:rPr>
              <a:t>SE RENSEIGNER </a:t>
            </a:r>
          </a:p>
          <a:p>
            <a:pPr algn="ctr"/>
            <a:r>
              <a:rPr lang="fr-FR" sz="2800" b="1" dirty="0">
                <a:solidFill>
                  <a:schemeClr val="tx1"/>
                </a:solidFill>
                <a:latin typeface="Book Antiqua" panose="02040602050305030304" pitchFamily="18" charset="0"/>
              </a:rPr>
              <a:t>AUPRES DE </a:t>
            </a:r>
          </a:p>
          <a:p>
            <a:pPr algn="ctr"/>
            <a:r>
              <a:rPr lang="fr-FR" sz="2800" b="1" dirty="0">
                <a:solidFill>
                  <a:schemeClr val="tx1"/>
                </a:solidFill>
                <a:latin typeface="Book Antiqua" panose="02040602050305030304" pitchFamily="18" charset="0"/>
              </a:rPr>
              <a:t>FANNY </a:t>
            </a:r>
          </a:p>
        </p:txBody>
      </p:sp>
      <p:sp>
        <p:nvSpPr>
          <p:cNvPr id="6" name="Rectangle 5">
            <a:extLst>
              <a:ext uri="{FF2B5EF4-FFF2-40B4-BE49-F238E27FC236}">
                <a16:creationId xmlns:a16="http://schemas.microsoft.com/office/drawing/2014/main" id="{99EB3C90-751A-4352-85B1-3577E4D819C4}"/>
              </a:ext>
            </a:extLst>
          </p:cNvPr>
          <p:cNvSpPr/>
          <p:nvPr/>
        </p:nvSpPr>
        <p:spPr>
          <a:xfrm>
            <a:off x="4563294" y="1965106"/>
            <a:ext cx="2608891" cy="567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NE PAS PRENDRE</a:t>
            </a:r>
          </a:p>
        </p:txBody>
      </p:sp>
      <p:sp>
        <p:nvSpPr>
          <p:cNvPr id="5" name="Parchemin : horizontal 4">
            <a:extLst>
              <a:ext uri="{FF2B5EF4-FFF2-40B4-BE49-F238E27FC236}">
                <a16:creationId xmlns:a16="http://schemas.microsoft.com/office/drawing/2014/main" id="{067BF602-4D28-4697-A78F-71491F7F5291}"/>
              </a:ext>
            </a:extLst>
          </p:cNvPr>
          <p:cNvSpPr/>
          <p:nvPr/>
        </p:nvSpPr>
        <p:spPr>
          <a:xfrm>
            <a:off x="2488586" y="524766"/>
            <a:ext cx="6584128" cy="105459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TOUTE L’OFFRE DE FORMATION DU CAMPUS</a:t>
            </a:r>
          </a:p>
        </p:txBody>
      </p:sp>
      <p:sp>
        <p:nvSpPr>
          <p:cNvPr id="18" name="Flèche : bas 17">
            <a:extLst>
              <a:ext uri="{FF2B5EF4-FFF2-40B4-BE49-F238E27FC236}">
                <a16:creationId xmlns:a16="http://schemas.microsoft.com/office/drawing/2014/main" id="{F7EBE621-1D4B-4061-BA5D-C90DCA86EBF4}"/>
              </a:ext>
            </a:extLst>
          </p:cNvPr>
          <p:cNvSpPr/>
          <p:nvPr/>
        </p:nvSpPr>
        <p:spPr>
          <a:xfrm>
            <a:off x="5593613" y="1244325"/>
            <a:ext cx="374073" cy="857678"/>
          </a:xfrm>
          <a:prstGeom prst="downArrow">
            <a:avLst>
              <a:gd name="adj1" fmla="val 11414"/>
              <a:gd name="adj2" fmla="val 114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 bas 18">
            <a:extLst>
              <a:ext uri="{FF2B5EF4-FFF2-40B4-BE49-F238E27FC236}">
                <a16:creationId xmlns:a16="http://schemas.microsoft.com/office/drawing/2014/main" id="{38864B39-76D7-43F4-8FD4-B0C4DC7AA44F}"/>
              </a:ext>
            </a:extLst>
          </p:cNvPr>
          <p:cNvSpPr/>
          <p:nvPr/>
        </p:nvSpPr>
        <p:spPr>
          <a:xfrm rot="3272054">
            <a:off x="9600715" y="4495402"/>
            <a:ext cx="897501" cy="2527638"/>
          </a:xfrm>
          <a:prstGeom prst="downArrow">
            <a:avLst>
              <a:gd name="adj1" fmla="val 14165"/>
              <a:gd name="adj2" fmla="val 114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bas 19">
            <a:extLst>
              <a:ext uri="{FF2B5EF4-FFF2-40B4-BE49-F238E27FC236}">
                <a16:creationId xmlns:a16="http://schemas.microsoft.com/office/drawing/2014/main" id="{AC644893-FD1A-41AD-986C-DCDF687CB8A7}"/>
              </a:ext>
            </a:extLst>
          </p:cNvPr>
          <p:cNvSpPr/>
          <p:nvPr/>
        </p:nvSpPr>
        <p:spPr>
          <a:xfrm rot="18830287">
            <a:off x="2267896" y="4509955"/>
            <a:ext cx="897501" cy="2527638"/>
          </a:xfrm>
          <a:prstGeom prst="downArrow">
            <a:avLst>
              <a:gd name="adj1" fmla="val 14165"/>
              <a:gd name="adj2" fmla="val 114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54316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051FB-4D4D-4608-8A25-8522740C8E4A}"/>
              </a:ext>
            </a:extLst>
          </p:cNvPr>
          <p:cNvSpPr>
            <a:spLocks noGrp="1"/>
          </p:cNvSpPr>
          <p:nvPr>
            <p:ph type="title"/>
          </p:nvPr>
        </p:nvSpPr>
        <p:spPr>
          <a:xfrm>
            <a:off x="1215134" y="-393067"/>
            <a:ext cx="9720072" cy="1499616"/>
          </a:xfrm>
        </p:spPr>
        <p:txBody>
          <a:bodyPr/>
          <a:lstStyle/>
          <a:p>
            <a:pPr algn="ctr"/>
            <a:r>
              <a:rPr lang="fr-FR" b="1" dirty="0">
                <a:solidFill>
                  <a:schemeClr val="accent1">
                    <a:lumMod val="75000"/>
                  </a:schemeClr>
                </a:solidFill>
              </a:rPr>
              <a:t>ÉVITER LES SUPERPOSITIONS DE COURS</a:t>
            </a:r>
          </a:p>
        </p:txBody>
      </p:sp>
      <p:sp>
        <p:nvSpPr>
          <p:cNvPr id="3" name="Espace réservé du contenu 2">
            <a:extLst>
              <a:ext uri="{FF2B5EF4-FFF2-40B4-BE49-F238E27FC236}">
                <a16:creationId xmlns:a16="http://schemas.microsoft.com/office/drawing/2014/main" id="{0465587E-4CC4-443D-A833-6E0B945BF8DA}"/>
              </a:ext>
            </a:extLst>
          </p:cNvPr>
          <p:cNvSpPr>
            <a:spLocks noGrp="1"/>
          </p:cNvSpPr>
          <p:nvPr>
            <p:ph idx="1"/>
          </p:nvPr>
        </p:nvSpPr>
        <p:spPr>
          <a:xfrm>
            <a:off x="307572" y="2057400"/>
            <a:ext cx="10503132" cy="4224528"/>
          </a:xfrm>
        </p:spPr>
        <p:txBody>
          <a:bodyPr/>
          <a:lstStyle/>
          <a:p>
            <a:endParaRPr lang="fr-FR" dirty="0"/>
          </a:p>
          <a:p>
            <a:endParaRPr lang="fr-FR" dirty="0"/>
          </a:p>
        </p:txBody>
      </p:sp>
      <p:sp>
        <p:nvSpPr>
          <p:cNvPr id="4" name="Espace réservé du contenu 4">
            <a:extLst>
              <a:ext uri="{FF2B5EF4-FFF2-40B4-BE49-F238E27FC236}">
                <a16:creationId xmlns:a16="http://schemas.microsoft.com/office/drawing/2014/main" id="{C2B2C1F8-1953-4E0D-858B-7CEFA7D97D6D}"/>
              </a:ext>
            </a:extLst>
          </p:cNvPr>
          <p:cNvSpPr txBox="1">
            <a:spLocks/>
          </p:cNvSpPr>
          <p:nvPr/>
        </p:nvSpPr>
        <p:spPr>
          <a:xfrm>
            <a:off x="3471950" y="474580"/>
            <a:ext cx="4826148" cy="1163393"/>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45720" tIns="45720" rIns="4572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lt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lt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9pPr>
          </a:lstStyle>
          <a:p>
            <a:pPr algn="ctr"/>
            <a:r>
              <a:rPr lang="fr-FR" sz="2400" dirty="0">
                <a:solidFill>
                  <a:schemeClr val="tx1"/>
                </a:solidFill>
              </a:rPr>
              <a:t>Préférable de prendre des cours</a:t>
            </a:r>
            <a:endParaRPr lang="fr-FR" sz="2400" b="1" dirty="0">
              <a:solidFill>
                <a:schemeClr val="tx1"/>
              </a:solidFill>
              <a:latin typeface="Book Antiqua" panose="02040602050305030304" pitchFamily="18" charset="0"/>
            </a:endParaRPr>
          </a:p>
        </p:txBody>
      </p:sp>
      <p:sp>
        <p:nvSpPr>
          <p:cNvPr id="5" name="Ellipse 4">
            <a:extLst>
              <a:ext uri="{FF2B5EF4-FFF2-40B4-BE49-F238E27FC236}">
                <a16:creationId xmlns:a16="http://schemas.microsoft.com/office/drawing/2014/main" id="{5019D692-7254-4537-907E-A5DCBD7E5E35}"/>
              </a:ext>
            </a:extLst>
          </p:cNvPr>
          <p:cNvSpPr/>
          <p:nvPr/>
        </p:nvSpPr>
        <p:spPr>
          <a:xfrm>
            <a:off x="4116675" y="3050951"/>
            <a:ext cx="381967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de la même mention</a:t>
            </a:r>
          </a:p>
        </p:txBody>
      </p:sp>
      <p:sp>
        <p:nvSpPr>
          <p:cNvPr id="6" name="Ellipse 5">
            <a:extLst>
              <a:ext uri="{FF2B5EF4-FFF2-40B4-BE49-F238E27FC236}">
                <a16:creationId xmlns:a16="http://schemas.microsoft.com/office/drawing/2014/main" id="{BD086BA8-6667-4D0B-84CE-1ADC144B4927}"/>
              </a:ext>
            </a:extLst>
          </p:cNvPr>
          <p:cNvSpPr/>
          <p:nvPr/>
        </p:nvSpPr>
        <p:spPr>
          <a:xfrm>
            <a:off x="89753" y="2705160"/>
            <a:ext cx="347243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de la même année </a:t>
            </a:r>
          </a:p>
        </p:txBody>
      </p:sp>
      <p:sp>
        <p:nvSpPr>
          <p:cNvPr id="7" name="Ellipse 6">
            <a:extLst>
              <a:ext uri="{FF2B5EF4-FFF2-40B4-BE49-F238E27FC236}">
                <a16:creationId xmlns:a16="http://schemas.microsoft.com/office/drawing/2014/main" id="{E800D493-23CB-4C39-B18A-7F08283A1D19}"/>
              </a:ext>
            </a:extLst>
          </p:cNvPr>
          <p:cNvSpPr/>
          <p:nvPr/>
        </p:nvSpPr>
        <p:spPr>
          <a:xfrm>
            <a:off x="8490840" y="3222970"/>
            <a:ext cx="381967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du même parcours</a:t>
            </a:r>
          </a:p>
        </p:txBody>
      </p:sp>
      <p:sp>
        <p:nvSpPr>
          <p:cNvPr id="9" name="Flèche : bas 8">
            <a:extLst>
              <a:ext uri="{FF2B5EF4-FFF2-40B4-BE49-F238E27FC236}">
                <a16:creationId xmlns:a16="http://schemas.microsoft.com/office/drawing/2014/main" id="{56EE80D1-CD35-4DCE-B07B-53A076969FB5}"/>
              </a:ext>
            </a:extLst>
          </p:cNvPr>
          <p:cNvSpPr/>
          <p:nvPr/>
        </p:nvSpPr>
        <p:spPr>
          <a:xfrm rot="4138475">
            <a:off x="4097330" y="1016341"/>
            <a:ext cx="897501" cy="2314240"/>
          </a:xfrm>
          <a:prstGeom prst="downArrow">
            <a:avLst>
              <a:gd name="adj1" fmla="val 14165"/>
              <a:gd name="adj2" fmla="val 114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bas 9">
            <a:extLst>
              <a:ext uri="{FF2B5EF4-FFF2-40B4-BE49-F238E27FC236}">
                <a16:creationId xmlns:a16="http://schemas.microsoft.com/office/drawing/2014/main" id="{467757C4-D655-4549-8CA4-70269B42DBC2}"/>
              </a:ext>
            </a:extLst>
          </p:cNvPr>
          <p:cNvSpPr/>
          <p:nvPr/>
        </p:nvSpPr>
        <p:spPr>
          <a:xfrm rot="17984871">
            <a:off x="7279953" y="1268468"/>
            <a:ext cx="897501" cy="2076021"/>
          </a:xfrm>
          <a:prstGeom prst="downArrow">
            <a:avLst>
              <a:gd name="adj1" fmla="val 14165"/>
              <a:gd name="adj2" fmla="val 114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bas 11">
            <a:extLst>
              <a:ext uri="{FF2B5EF4-FFF2-40B4-BE49-F238E27FC236}">
                <a16:creationId xmlns:a16="http://schemas.microsoft.com/office/drawing/2014/main" id="{B70412C5-8DBE-4872-8609-2330FFC0AF02}"/>
              </a:ext>
            </a:extLst>
          </p:cNvPr>
          <p:cNvSpPr/>
          <p:nvPr/>
        </p:nvSpPr>
        <p:spPr>
          <a:xfrm>
            <a:off x="5779930" y="1626521"/>
            <a:ext cx="743990" cy="1129157"/>
          </a:xfrm>
          <a:prstGeom prst="downArrow">
            <a:avLst>
              <a:gd name="adj1" fmla="val 14165"/>
              <a:gd name="adj2" fmla="val 114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contenu 4">
            <a:extLst>
              <a:ext uri="{FF2B5EF4-FFF2-40B4-BE49-F238E27FC236}">
                <a16:creationId xmlns:a16="http://schemas.microsoft.com/office/drawing/2014/main" id="{8C177A76-007E-4686-9789-0C37D5792DA3}"/>
              </a:ext>
            </a:extLst>
          </p:cNvPr>
          <p:cNvSpPr txBox="1">
            <a:spLocks/>
          </p:cNvSpPr>
          <p:nvPr/>
        </p:nvSpPr>
        <p:spPr>
          <a:xfrm>
            <a:off x="3494117" y="4210308"/>
            <a:ext cx="5203766" cy="682648"/>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45720" tIns="45720" rIns="4572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lt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lt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9pPr>
          </a:lstStyle>
          <a:p>
            <a:pPr algn="ctr"/>
            <a:r>
              <a:rPr lang="fr-FR" sz="2400" dirty="0">
                <a:solidFill>
                  <a:schemeClr val="tx1"/>
                </a:solidFill>
              </a:rPr>
              <a:t>Si cela n’est pas possible</a:t>
            </a:r>
            <a:endParaRPr lang="fr-FR" sz="2400" b="1" dirty="0">
              <a:solidFill>
                <a:schemeClr val="tx1"/>
              </a:solidFill>
              <a:latin typeface="Book Antiqua" panose="02040602050305030304" pitchFamily="18" charset="0"/>
            </a:endParaRPr>
          </a:p>
        </p:txBody>
      </p:sp>
      <p:sp>
        <p:nvSpPr>
          <p:cNvPr id="14" name="Ellipse 13">
            <a:extLst>
              <a:ext uri="{FF2B5EF4-FFF2-40B4-BE49-F238E27FC236}">
                <a16:creationId xmlns:a16="http://schemas.microsoft.com/office/drawing/2014/main" id="{A89AF03C-D2AA-43CA-80F1-C735AFAFF5D0}"/>
              </a:ext>
            </a:extLst>
          </p:cNvPr>
          <p:cNvSpPr/>
          <p:nvPr/>
        </p:nvSpPr>
        <p:spPr>
          <a:xfrm>
            <a:off x="89753" y="5435603"/>
            <a:ext cx="4621810" cy="1338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Bien vérifier les emplois du temps en ligne</a:t>
            </a:r>
          </a:p>
        </p:txBody>
      </p:sp>
      <p:sp>
        <p:nvSpPr>
          <p:cNvPr id="15" name="Flèche : bas 14">
            <a:extLst>
              <a:ext uri="{FF2B5EF4-FFF2-40B4-BE49-F238E27FC236}">
                <a16:creationId xmlns:a16="http://schemas.microsoft.com/office/drawing/2014/main" id="{C9D78FA1-4E09-4975-AC2B-D63D4FD3A12B}"/>
              </a:ext>
            </a:extLst>
          </p:cNvPr>
          <p:cNvSpPr/>
          <p:nvPr/>
        </p:nvSpPr>
        <p:spPr>
          <a:xfrm rot="1473232">
            <a:off x="4329640" y="4858750"/>
            <a:ext cx="620012" cy="835529"/>
          </a:xfrm>
          <a:prstGeom prst="downArrow">
            <a:avLst>
              <a:gd name="adj1" fmla="val 14165"/>
              <a:gd name="adj2" fmla="val 114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bas 16">
            <a:extLst>
              <a:ext uri="{FF2B5EF4-FFF2-40B4-BE49-F238E27FC236}">
                <a16:creationId xmlns:a16="http://schemas.microsoft.com/office/drawing/2014/main" id="{B83111EA-0D51-452E-B25C-65A6B0325AA5}"/>
              </a:ext>
            </a:extLst>
          </p:cNvPr>
          <p:cNvSpPr/>
          <p:nvPr/>
        </p:nvSpPr>
        <p:spPr>
          <a:xfrm rot="16200000">
            <a:off x="5664290" y="5335397"/>
            <a:ext cx="682648" cy="1539183"/>
          </a:xfrm>
          <a:prstGeom prst="downArrow">
            <a:avLst>
              <a:gd name="adj1" fmla="val 14165"/>
              <a:gd name="adj2" fmla="val 114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1A50C7CA-76DE-4482-90BA-756C1053E2B7}"/>
              </a:ext>
            </a:extLst>
          </p:cNvPr>
          <p:cNvSpPr/>
          <p:nvPr/>
        </p:nvSpPr>
        <p:spPr>
          <a:xfrm>
            <a:off x="7144066" y="5539153"/>
            <a:ext cx="5083991" cy="1217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Prendre rendez-vous avec</a:t>
            </a:r>
          </a:p>
          <a:p>
            <a:r>
              <a:rPr lang="fr-FR" sz="2400" dirty="0">
                <a:solidFill>
                  <a:schemeClr val="tx1"/>
                </a:solidFill>
              </a:rPr>
              <a:t>	          Fanny</a:t>
            </a:r>
          </a:p>
        </p:txBody>
      </p:sp>
      <p:sp>
        <p:nvSpPr>
          <p:cNvPr id="16" name="Flèche : bas 15">
            <a:extLst>
              <a:ext uri="{FF2B5EF4-FFF2-40B4-BE49-F238E27FC236}">
                <a16:creationId xmlns:a16="http://schemas.microsoft.com/office/drawing/2014/main" id="{6795477C-2688-4E3C-BFD6-707371EA9B17}"/>
              </a:ext>
            </a:extLst>
          </p:cNvPr>
          <p:cNvSpPr/>
          <p:nvPr/>
        </p:nvSpPr>
        <p:spPr>
          <a:xfrm rot="20155594">
            <a:off x="7254396" y="4857824"/>
            <a:ext cx="620012" cy="835529"/>
          </a:xfrm>
          <a:prstGeom prst="downArrow">
            <a:avLst>
              <a:gd name="adj1" fmla="val 14165"/>
              <a:gd name="adj2" fmla="val 114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014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A4CE1E-1881-4D10-86BF-DE3E9BB004F7}"/>
              </a:ext>
            </a:extLst>
          </p:cNvPr>
          <p:cNvSpPr>
            <a:spLocks noGrp="1"/>
          </p:cNvSpPr>
          <p:nvPr>
            <p:ph type="title"/>
          </p:nvPr>
        </p:nvSpPr>
        <p:spPr>
          <a:xfrm>
            <a:off x="1024128" y="-17206"/>
            <a:ext cx="9720072" cy="1499616"/>
          </a:xfrm>
        </p:spPr>
        <p:txBody>
          <a:bodyPr/>
          <a:lstStyle/>
          <a:p>
            <a:pPr algn="ctr"/>
            <a:r>
              <a:rPr lang="fr-FR" b="1" dirty="0">
                <a:solidFill>
                  <a:schemeClr val="accent2"/>
                </a:solidFill>
                <a:latin typeface="Algerian" panose="04020705040A02060702" pitchFamily="82" charset="0"/>
              </a:rPr>
              <a:t>EMPLOIS DU TEMPS</a:t>
            </a:r>
          </a:p>
        </p:txBody>
      </p:sp>
      <p:sp>
        <p:nvSpPr>
          <p:cNvPr id="4" name="Rectangle 1">
            <a:extLst>
              <a:ext uri="{FF2B5EF4-FFF2-40B4-BE49-F238E27FC236}">
                <a16:creationId xmlns:a16="http://schemas.microsoft.com/office/drawing/2014/main" id="{7A5676B6-E6F9-4887-93EA-8B50FBE346FF}"/>
              </a:ext>
            </a:extLst>
          </p:cNvPr>
          <p:cNvSpPr>
            <a:spLocks noGrp="1" noChangeArrowheads="1"/>
          </p:cNvSpPr>
          <p:nvPr>
            <p:ph idx="1"/>
          </p:nvPr>
        </p:nvSpPr>
        <p:spPr bwMode="auto">
          <a:xfrm>
            <a:off x="315884" y="4550685"/>
            <a:ext cx="11770821"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fr-FR" altLang="fr-FR"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 name="Organigramme : Connecteur page suivante 4">
            <a:extLst>
              <a:ext uri="{FF2B5EF4-FFF2-40B4-BE49-F238E27FC236}">
                <a16:creationId xmlns:a16="http://schemas.microsoft.com/office/drawing/2014/main" id="{57816808-DFB0-42B7-96B8-0C463790B7C6}"/>
              </a:ext>
            </a:extLst>
          </p:cNvPr>
          <p:cNvSpPr/>
          <p:nvPr/>
        </p:nvSpPr>
        <p:spPr>
          <a:xfrm>
            <a:off x="4517622" y="1187756"/>
            <a:ext cx="1922752" cy="131326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tabLst/>
            </a:pPr>
            <a:r>
              <a:rPr kumimoji="0" lang="fr-FR" altLang="fr-FR"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Aller dans :</a:t>
            </a:r>
            <a:endParaRPr kumimoji="0" lang="fr-FR" altLang="fr-FR" sz="2400" b="1"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p:txBody>
      </p:sp>
      <p:sp>
        <p:nvSpPr>
          <p:cNvPr id="6" name="ZoneTexte 5">
            <a:extLst>
              <a:ext uri="{FF2B5EF4-FFF2-40B4-BE49-F238E27FC236}">
                <a16:creationId xmlns:a16="http://schemas.microsoft.com/office/drawing/2014/main" id="{CFFA9D06-AAC3-4F1A-B797-8F357096E85F}"/>
              </a:ext>
            </a:extLst>
          </p:cNvPr>
          <p:cNvSpPr txBox="1"/>
          <p:nvPr/>
        </p:nvSpPr>
        <p:spPr>
          <a:xfrm flipH="1">
            <a:off x="1969383" y="3981298"/>
            <a:ext cx="3691584" cy="461665"/>
          </a:xfrm>
          <a:prstGeom prst="rect">
            <a:avLst/>
          </a:prstGeom>
          <a:noFill/>
        </p:spPr>
        <p:txBody>
          <a:bodyPr wrap="square" rtlCol="0">
            <a:spAutoFit/>
          </a:bodyPr>
          <a:lstStyle/>
          <a:p>
            <a:r>
              <a:rPr kumimoji="0" lang="fr-FR" altLang="fr-FR" sz="2400" b="1"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ADE Emplois du temps</a:t>
            </a:r>
            <a:endParaRPr kumimoji="0" lang="fr-FR" altLang="fr-FR" sz="2400" b="1" i="0" u="none" strike="noStrike" cap="none" normalizeH="0" baseline="0" dirty="0">
              <a:ln>
                <a:noFill/>
              </a:ln>
              <a:solidFill>
                <a:schemeClr val="accent2"/>
              </a:solidFill>
              <a:effectLst/>
              <a:latin typeface="Arial" panose="020B0604020202020204" pitchFamily="34" charset="0"/>
              <a:ea typeface="Calibri" panose="020F0502020204030204" pitchFamily="34" charset="0"/>
            </a:endParaRPr>
          </a:p>
        </p:txBody>
      </p:sp>
      <p:sp>
        <p:nvSpPr>
          <p:cNvPr id="7" name="ZoneTexte 6">
            <a:extLst>
              <a:ext uri="{FF2B5EF4-FFF2-40B4-BE49-F238E27FC236}">
                <a16:creationId xmlns:a16="http://schemas.microsoft.com/office/drawing/2014/main" id="{9BEC7583-00B3-4E06-BED9-F8947BB1D151}"/>
              </a:ext>
            </a:extLst>
          </p:cNvPr>
          <p:cNvSpPr txBox="1"/>
          <p:nvPr/>
        </p:nvSpPr>
        <p:spPr>
          <a:xfrm flipH="1">
            <a:off x="1218798" y="3429000"/>
            <a:ext cx="1176252" cy="461665"/>
          </a:xfrm>
          <a:prstGeom prst="rect">
            <a:avLst/>
          </a:prstGeom>
          <a:noFill/>
        </p:spPr>
        <p:txBody>
          <a:bodyPr wrap="square" rtlCol="0">
            <a:spAutoFit/>
          </a:bodyPr>
          <a:lstStyle/>
          <a:p>
            <a:r>
              <a:rPr lang="fr-FR" sz="2400" b="1" dirty="0">
                <a:solidFill>
                  <a:schemeClr val="accent2"/>
                </a:solidFill>
              </a:rPr>
              <a:t>OUTILS</a:t>
            </a:r>
          </a:p>
        </p:txBody>
      </p:sp>
      <p:sp>
        <p:nvSpPr>
          <p:cNvPr id="8" name="ZoneTexte 7">
            <a:extLst>
              <a:ext uri="{FF2B5EF4-FFF2-40B4-BE49-F238E27FC236}">
                <a16:creationId xmlns:a16="http://schemas.microsoft.com/office/drawing/2014/main" id="{B8BE1C91-9533-4FF3-A5B7-9D315A50253E}"/>
              </a:ext>
            </a:extLst>
          </p:cNvPr>
          <p:cNvSpPr txBox="1"/>
          <p:nvPr/>
        </p:nvSpPr>
        <p:spPr>
          <a:xfrm flipH="1">
            <a:off x="5234924" y="4442963"/>
            <a:ext cx="1722151"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tabLst/>
            </a:pPr>
            <a:r>
              <a:rPr kumimoji="0" lang="fr-FR" altLang="fr-FR" sz="2400" b="1"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Matières (codes)</a:t>
            </a:r>
            <a:endParaRPr kumimoji="0" lang="fr-FR" altLang="fr-FR" sz="2400" b="1" i="0" u="none" strike="noStrike" cap="none" normalizeH="0" baseline="0" dirty="0">
              <a:ln>
                <a:noFill/>
              </a:ln>
              <a:solidFill>
                <a:schemeClr val="accent2"/>
              </a:solidFill>
              <a:effectLst/>
              <a:latin typeface="Arial" panose="020B0604020202020204" pitchFamily="34" charset="0"/>
              <a:ea typeface="Calibri" panose="020F0502020204030204" pitchFamily="34" charset="0"/>
            </a:endParaRPr>
          </a:p>
        </p:txBody>
      </p:sp>
      <p:sp>
        <p:nvSpPr>
          <p:cNvPr id="12" name="ZoneTexte 11">
            <a:extLst>
              <a:ext uri="{FF2B5EF4-FFF2-40B4-BE49-F238E27FC236}">
                <a16:creationId xmlns:a16="http://schemas.microsoft.com/office/drawing/2014/main" id="{49966CF3-D63C-478A-845D-40D6D3F69872}"/>
              </a:ext>
            </a:extLst>
          </p:cNvPr>
          <p:cNvSpPr txBox="1"/>
          <p:nvPr/>
        </p:nvSpPr>
        <p:spPr>
          <a:xfrm flipH="1">
            <a:off x="6605445" y="4735611"/>
            <a:ext cx="2773541" cy="823765"/>
          </a:xfrm>
          <a:prstGeom prst="rect">
            <a:avLst/>
          </a:prstGeom>
          <a:noFill/>
        </p:spPr>
        <p:txBody>
          <a:bodyPr wrap="square" rtlCol="0">
            <a:spAutoFit/>
          </a:bodyPr>
          <a:lstStyle/>
          <a:p>
            <a:r>
              <a:rPr kumimoji="0" lang="fr-FR" altLang="fr-FR" sz="2400" b="1"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Portail LLAC ou SHS (licence)</a:t>
            </a:r>
            <a:endParaRPr kumimoji="0" lang="fr-FR" altLang="fr-FR" sz="2400" b="1" i="0" u="none" strike="noStrike" cap="none" normalizeH="0" baseline="0" dirty="0">
              <a:ln>
                <a:noFill/>
              </a:ln>
              <a:solidFill>
                <a:schemeClr val="accent2"/>
              </a:solidFill>
              <a:effectLst/>
              <a:latin typeface="Arial" panose="020B0604020202020204" pitchFamily="34" charset="0"/>
              <a:ea typeface="Calibri" panose="020F0502020204030204" pitchFamily="34" charset="0"/>
            </a:endParaRPr>
          </a:p>
          <a:p>
            <a:endParaRPr lang="fr-FR" dirty="0"/>
          </a:p>
        </p:txBody>
      </p:sp>
      <p:sp>
        <p:nvSpPr>
          <p:cNvPr id="13" name="ZoneTexte 12">
            <a:extLst>
              <a:ext uri="{FF2B5EF4-FFF2-40B4-BE49-F238E27FC236}">
                <a16:creationId xmlns:a16="http://schemas.microsoft.com/office/drawing/2014/main" id="{62FA0B84-33EB-4355-B0DD-665813C15030}"/>
              </a:ext>
            </a:extLst>
          </p:cNvPr>
          <p:cNvSpPr txBox="1"/>
          <p:nvPr/>
        </p:nvSpPr>
        <p:spPr>
          <a:xfrm flipH="1">
            <a:off x="241332" y="2848681"/>
            <a:ext cx="1565592" cy="469077"/>
          </a:xfrm>
          <a:prstGeom prst="rect">
            <a:avLst/>
          </a:prstGeom>
          <a:noFill/>
        </p:spPr>
        <p:txBody>
          <a:bodyPr wrap="square" rtlCol="0">
            <a:spAutoFit/>
          </a:bodyPr>
          <a:lstStyle/>
          <a:p>
            <a:r>
              <a:rPr lang="fr-FR" sz="2400" b="1" dirty="0">
                <a:solidFill>
                  <a:schemeClr val="accent2"/>
                </a:solidFill>
              </a:rPr>
              <a:t>INTRANET</a:t>
            </a:r>
          </a:p>
        </p:txBody>
      </p:sp>
      <p:sp>
        <p:nvSpPr>
          <p:cNvPr id="15" name="ZoneTexte 14">
            <a:extLst>
              <a:ext uri="{FF2B5EF4-FFF2-40B4-BE49-F238E27FC236}">
                <a16:creationId xmlns:a16="http://schemas.microsoft.com/office/drawing/2014/main" id="{F5178E9E-65A4-4D7E-A2AE-3251451C6193}"/>
              </a:ext>
            </a:extLst>
          </p:cNvPr>
          <p:cNvSpPr txBox="1"/>
          <p:nvPr/>
        </p:nvSpPr>
        <p:spPr>
          <a:xfrm flipH="1">
            <a:off x="9102575" y="5366293"/>
            <a:ext cx="2773541" cy="1146631"/>
          </a:xfrm>
          <a:prstGeom prst="rect">
            <a:avLst/>
          </a:prstGeom>
          <a:noFill/>
        </p:spPr>
        <p:txBody>
          <a:bodyPr wrap="square" rtlCol="0">
            <a:spAutoFit/>
          </a:bodyPr>
          <a:lstStyle/>
          <a:p>
            <a:r>
              <a:rPr lang="fr-FR" sz="2400" b="1" dirty="0">
                <a:solidFill>
                  <a:schemeClr val="accent2"/>
                </a:solidFill>
              </a:rPr>
              <a:t>EUR ODYSSEE, HEALTHY ou ARTS ET HUMANITES</a:t>
            </a:r>
          </a:p>
          <a:p>
            <a:endParaRPr lang="fr-FR" dirty="0"/>
          </a:p>
        </p:txBody>
      </p:sp>
      <p:cxnSp>
        <p:nvCxnSpPr>
          <p:cNvPr id="17" name="Connecteur droit avec flèche 16">
            <a:extLst>
              <a:ext uri="{FF2B5EF4-FFF2-40B4-BE49-F238E27FC236}">
                <a16:creationId xmlns:a16="http://schemas.microsoft.com/office/drawing/2014/main" id="{1D5AFD49-E48A-47B2-B362-AE96F50CB2F1}"/>
              </a:ext>
            </a:extLst>
          </p:cNvPr>
          <p:cNvCxnSpPr>
            <a:cxnSpLocks/>
          </p:cNvCxnSpPr>
          <p:nvPr/>
        </p:nvCxnSpPr>
        <p:spPr>
          <a:xfrm flipH="1">
            <a:off x="1499806" y="1187756"/>
            <a:ext cx="3033607" cy="1542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310D0F77-4F4F-4115-927E-99E15461CEB5}"/>
              </a:ext>
            </a:extLst>
          </p:cNvPr>
          <p:cNvCxnSpPr>
            <a:cxnSpLocks/>
          </p:cNvCxnSpPr>
          <p:nvPr/>
        </p:nvCxnSpPr>
        <p:spPr>
          <a:xfrm>
            <a:off x="5920184" y="2397062"/>
            <a:ext cx="0" cy="2056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F4027E67-C09F-41E7-95BE-51F3207A1825}"/>
              </a:ext>
            </a:extLst>
          </p:cNvPr>
          <p:cNvCxnSpPr>
            <a:cxnSpLocks/>
          </p:cNvCxnSpPr>
          <p:nvPr/>
        </p:nvCxnSpPr>
        <p:spPr>
          <a:xfrm>
            <a:off x="6439195" y="2211329"/>
            <a:ext cx="1347966" cy="2485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6A3697C-94FA-4ADF-AF86-1FFC31B5050B}"/>
              </a:ext>
            </a:extLst>
          </p:cNvPr>
          <p:cNvCxnSpPr>
            <a:cxnSpLocks/>
          </p:cNvCxnSpPr>
          <p:nvPr/>
        </p:nvCxnSpPr>
        <p:spPr>
          <a:xfrm>
            <a:off x="6427917" y="1164221"/>
            <a:ext cx="3743438" cy="3988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0B38CFB0-083E-4AC1-A91A-76E4E00F67C1}"/>
              </a:ext>
            </a:extLst>
          </p:cNvPr>
          <p:cNvCxnSpPr>
            <a:cxnSpLocks/>
          </p:cNvCxnSpPr>
          <p:nvPr/>
        </p:nvCxnSpPr>
        <p:spPr>
          <a:xfrm flipH="1">
            <a:off x="1969383" y="2239037"/>
            <a:ext cx="2533671" cy="1247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43A4E8C7-888E-4BF4-898B-20B6F06AD666}"/>
              </a:ext>
            </a:extLst>
          </p:cNvPr>
          <p:cNvCxnSpPr>
            <a:cxnSpLocks/>
            <a:stCxn id="5" idx="2"/>
          </p:cNvCxnSpPr>
          <p:nvPr/>
        </p:nvCxnSpPr>
        <p:spPr>
          <a:xfrm flipH="1">
            <a:off x="4119550" y="2501021"/>
            <a:ext cx="1359448" cy="1408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779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C1A9B9E1-AE3D-4F69-9670-71C92ED1B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93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73CF9E9-1D73-DFEE-69C9-5606D644C275}"/>
              </a:ext>
            </a:extLst>
          </p:cNvPr>
          <p:cNvSpPr>
            <a:spLocks noGrp="1"/>
          </p:cNvSpPr>
          <p:nvPr>
            <p:ph type="title"/>
          </p:nvPr>
        </p:nvSpPr>
        <p:spPr>
          <a:xfrm>
            <a:off x="1024129" y="585216"/>
            <a:ext cx="3779085" cy="1499616"/>
          </a:xfrm>
        </p:spPr>
        <p:txBody>
          <a:bodyPr>
            <a:normAutofit fontScale="90000"/>
          </a:bodyPr>
          <a:lstStyle/>
          <a:p>
            <a:br>
              <a:rPr lang="fr-FR" sz="5400" dirty="0"/>
            </a:br>
            <a:br>
              <a:rPr lang="fr-FR" sz="5400" dirty="0"/>
            </a:br>
            <a:br>
              <a:rPr lang="fr-FR" sz="5400" dirty="0"/>
            </a:br>
            <a:br>
              <a:rPr lang="fr-FR" sz="5400" dirty="0"/>
            </a:br>
            <a:br>
              <a:rPr lang="fr-FR" sz="5400" dirty="0"/>
            </a:br>
            <a:br>
              <a:rPr lang="fr-FR" sz="5400" dirty="0"/>
            </a:br>
            <a:br>
              <a:rPr lang="fr-FR" sz="5400" dirty="0"/>
            </a:br>
            <a:br>
              <a:rPr lang="fr-FR" sz="5400" dirty="0"/>
            </a:br>
            <a:br>
              <a:rPr lang="fr-FR" sz="5400" dirty="0"/>
            </a:br>
            <a:r>
              <a:rPr lang="fr-FR" sz="5400" dirty="0">
                <a:solidFill>
                  <a:schemeClr val="bg1"/>
                </a:solidFill>
              </a:rPr>
              <a:t>Vous ne pourrez </a:t>
            </a:r>
            <a:br>
              <a:rPr lang="fr-FR" sz="5400" dirty="0">
                <a:solidFill>
                  <a:schemeClr val="bg1"/>
                </a:solidFill>
              </a:rPr>
            </a:br>
            <a:r>
              <a:rPr lang="fr-FR" sz="5400" dirty="0">
                <a:solidFill>
                  <a:schemeClr val="bg1"/>
                </a:solidFill>
              </a:rPr>
              <a:t>apporter des modifications à votre LA </a:t>
            </a:r>
            <a:br>
              <a:rPr lang="fr-FR" sz="5400" dirty="0">
                <a:solidFill>
                  <a:schemeClr val="bg1"/>
                </a:solidFill>
              </a:rPr>
            </a:br>
            <a:br>
              <a:rPr lang="fr-FR" sz="5400" dirty="0">
                <a:solidFill>
                  <a:schemeClr val="bg1"/>
                </a:solidFill>
              </a:rPr>
            </a:br>
            <a:br>
              <a:rPr lang="fr-FR" sz="5400" dirty="0">
                <a:solidFill>
                  <a:schemeClr val="bg1"/>
                </a:solidFill>
              </a:rPr>
            </a:br>
            <a:br>
              <a:rPr lang="fr-FR" sz="5400" dirty="0">
                <a:solidFill>
                  <a:schemeClr val="bg1"/>
                </a:solidFill>
              </a:rPr>
            </a:br>
            <a:r>
              <a:rPr lang="fr-FR" sz="5400" dirty="0">
                <a:solidFill>
                  <a:schemeClr val="bg1"/>
                </a:solidFill>
              </a:rPr>
              <a:t>qu’en cas de superpositions de cours</a:t>
            </a:r>
            <a:br>
              <a:rPr lang="fr-FR" sz="5400" dirty="0">
                <a:solidFill>
                  <a:schemeClr val="bg1"/>
                </a:solidFill>
              </a:rPr>
            </a:br>
            <a:endParaRPr lang="fr-FR" dirty="0">
              <a:solidFill>
                <a:schemeClr val="bg1"/>
              </a:solidFill>
            </a:endParaRPr>
          </a:p>
        </p:txBody>
      </p:sp>
      <p:cxnSp>
        <p:nvCxnSpPr>
          <p:cNvPr id="2059" name="Straight Connector 2058">
            <a:extLst>
              <a:ext uri="{FF2B5EF4-FFF2-40B4-BE49-F238E27FC236}">
                <a16:creationId xmlns:a16="http://schemas.microsoft.com/office/drawing/2014/main" id="{3234ED8A-BEE3-4F34-B45B-731E1E292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Flèche : courbe vers la gauche 5">
            <a:extLst>
              <a:ext uri="{FF2B5EF4-FFF2-40B4-BE49-F238E27FC236}">
                <a16:creationId xmlns:a16="http://schemas.microsoft.com/office/drawing/2014/main" id="{98B2DCAD-CFA0-F742-D3F8-A88103D000D8}"/>
              </a:ext>
            </a:extLst>
          </p:cNvPr>
          <p:cNvSpPr/>
          <p:nvPr/>
        </p:nvSpPr>
        <p:spPr>
          <a:xfrm>
            <a:off x="3271629" y="2670048"/>
            <a:ext cx="914400" cy="239563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2058" name="Picture 10" descr="Welcome! | Erasmus+">
            <a:extLst>
              <a:ext uri="{FF2B5EF4-FFF2-40B4-BE49-F238E27FC236}">
                <a16:creationId xmlns:a16="http://schemas.microsoft.com/office/drawing/2014/main" id="{54A8CE5E-C3BC-A41E-9115-EC855898A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547" y="-95693"/>
            <a:ext cx="6812058" cy="695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96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7921F2-E1E1-4DDC-899A-2B8630147D34}"/>
              </a:ext>
            </a:extLst>
          </p:cNvPr>
          <p:cNvSpPr>
            <a:spLocks noGrp="1"/>
          </p:cNvSpPr>
          <p:nvPr>
            <p:ph type="title"/>
          </p:nvPr>
        </p:nvSpPr>
        <p:spPr>
          <a:xfrm>
            <a:off x="1063432" y="-131027"/>
            <a:ext cx="9720072" cy="1499616"/>
          </a:xfrm>
        </p:spPr>
        <p:txBody>
          <a:bodyPr>
            <a:normAutofit fontScale="90000"/>
          </a:bodyPr>
          <a:lstStyle/>
          <a:p>
            <a:pPr algn="ctr"/>
            <a:r>
              <a:rPr lang="fr-FR" b="1" dirty="0">
                <a:solidFill>
                  <a:srgbClr val="0070C0"/>
                </a:solidFill>
                <a:latin typeface="Algerian" panose="04020705040A02060702" pitchFamily="82" charset="0"/>
              </a:rPr>
              <a:t>CONTRAT D’études à présenter au moment de l’IP</a:t>
            </a:r>
          </a:p>
        </p:txBody>
      </p:sp>
      <p:sp>
        <p:nvSpPr>
          <p:cNvPr id="3" name="Espace réservé du contenu 2">
            <a:extLst>
              <a:ext uri="{FF2B5EF4-FFF2-40B4-BE49-F238E27FC236}">
                <a16:creationId xmlns:a16="http://schemas.microsoft.com/office/drawing/2014/main" id="{816143FB-310A-4E13-840F-6758B6D06E1F}"/>
              </a:ext>
            </a:extLst>
          </p:cNvPr>
          <p:cNvSpPr>
            <a:spLocks noGrp="1"/>
          </p:cNvSpPr>
          <p:nvPr>
            <p:ph idx="1"/>
          </p:nvPr>
        </p:nvSpPr>
        <p:spPr>
          <a:xfrm>
            <a:off x="324196" y="1753985"/>
            <a:ext cx="11679382" cy="4555375"/>
          </a:xfrm>
        </p:spPr>
        <p:txBody>
          <a:bodyPr>
            <a:norm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4" name="Espace réservé du contenu 4">
            <a:extLst>
              <a:ext uri="{FF2B5EF4-FFF2-40B4-BE49-F238E27FC236}">
                <a16:creationId xmlns:a16="http://schemas.microsoft.com/office/drawing/2014/main" id="{F2EBCE9E-8C69-4437-95FF-9C4C263D4816}"/>
              </a:ext>
            </a:extLst>
          </p:cNvPr>
          <p:cNvSpPr txBox="1">
            <a:spLocks/>
          </p:cNvSpPr>
          <p:nvPr/>
        </p:nvSpPr>
        <p:spPr>
          <a:xfrm>
            <a:off x="3837002" y="1115686"/>
            <a:ext cx="3626587" cy="840072"/>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45720" tIns="45720" rIns="45720" bIns="45720" rtlCol="0" anchor="ctr">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lt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lt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9pPr>
          </a:lstStyle>
          <a:p>
            <a:pPr algn="ctr"/>
            <a:r>
              <a:rPr lang="fr-FR" sz="2800" b="1" dirty="0">
                <a:solidFill>
                  <a:schemeClr val="tx1"/>
                </a:solidFill>
                <a:latin typeface="Book Antiqua" panose="02040602050305030304" pitchFamily="18" charset="0"/>
              </a:rPr>
              <a:t>NE PAS CONFONDRE </a:t>
            </a:r>
          </a:p>
        </p:txBody>
      </p:sp>
      <p:sp>
        <p:nvSpPr>
          <p:cNvPr id="5" name="Espace réservé du contenu 4">
            <a:extLst>
              <a:ext uri="{FF2B5EF4-FFF2-40B4-BE49-F238E27FC236}">
                <a16:creationId xmlns:a16="http://schemas.microsoft.com/office/drawing/2014/main" id="{4691F12A-074D-4482-A050-7E0A24D6A67C}"/>
              </a:ext>
            </a:extLst>
          </p:cNvPr>
          <p:cNvSpPr txBox="1">
            <a:spLocks/>
          </p:cNvSpPr>
          <p:nvPr/>
        </p:nvSpPr>
        <p:spPr>
          <a:xfrm>
            <a:off x="324196" y="2588928"/>
            <a:ext cx="3989246" cy="840072"/>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45720" tIns="45720" rIns="45720" bIns="45720" rtlCol="0" anchor="ctr">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lt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lt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9pPr>
          </a:lstStyle>
          <a:p>
            <a:pPr algn="ctr"/>
            <a:r>
              <a:rPr lang="fr-FR" sz="2800" b="1" dirty="0">
                <a:solidFill>
                  <a:schemeClr val="tx1"/>
                </a:solidFill>
                <a:latin typeface="Book Antiqua" panose="02040602050305030304" pitchFamily="18" charset="0"/>
              </a:rPr>
              <a:t>LERNING AGREEMENT</a:t>
            </a:r>
          </a:p>
        </p:txBody>
      </p:sp>
      <p:sp>
        <p:nvSpPr>
          <p:cNvPr id="6" name="Espace réservé du contenu 4">
            <a:extLst>
              <a:ext uri="{FF2B5EF4-FFF2-40B4-BE49-F238E27FC236}">
                <a16:creationId xmlns:a16="http://schemas.microsoft.com/office/drawing/2014/main" id="{D405B8B8-39C8-4A39-9300-A7C93C1F8A07}"/>
              </a:ext>
            </a:extLst>
          </p:cNvPr>
          <p:cNvSpPr txBox="1">
            <a:spLocks/>
          </p:cNvSpPr>
          <p:nvPr/>
        </p:nvSpPr>
        <p:spPr>
          <a:xfrm>
            <a:off x="7878560" y="2449263"/>
            <a:ext cx="3989246" cy="840072"/>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45720" tIns="45720" rIns="4572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lt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lt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9pPr>
          </a:lstStyle>
          <a:p>
            <a:pPr algn="ctr"/>
            <a:r>
              <a:rPr lang="fr-FR" sz="2400" b="1" dirty="0">
                <a:solidFill>
                  <a:schemeClr val="tx1"/>
                </a:solidFill>
                <a:latin typeface="Book Antiqua" panose="02040602050305030304" pitchFamily="18" charset="0"/>
              </a:rPr>
              <a:t>CONTRAT D’ÉTUDES </a:t>
            </a:r>
          </a:p>
        </p:txBody>
      </p:sp>
      <p:sp>
        <p:nvSpPr>
          <p:cNvPr id="7" name="Flèche : bas 6">
            <a:extLst>
              <a:ext uri="{FF2B5EF4-FFF2-40B4-BE49-F238E27FC236}">
                <a16:creationId xmlns:a16="http://schemas.microsoft.com/office/drawing/2014/main" id="{663B7A57-EBCD-4623-9390-DAD284CC6CDC}"/>
              </a:ext>
            </a:extLst>
          </p:cNvPr>
          <p:cNvSpPr/>
          <p:nvPr/>
        </p:nvSpPr>
        <p:spPr>
          <a:xfrm rot="3744662">
            <a:off x="2065405" y="895379"/>
            <a:ext cx="897501" cy="2319518"/>
          </a:xfrm>
          <a:prstGeom prst="downArrow">
            <a:avLst>
              <a:gd name="adj1" fmla="val 14165"/>
              <a:gd name="adj2" fmla="val 114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bas 7">
            <a:extLst>
              <a:ext uri="{FF2B5EF4-FFF2-40B4-BE49-F238E27FC236}">
                <a16:creationId xmlns:a16="http://schemas.microsoft.com/office/drawing/2014/main" id="{260D58B9-6E5E-4E6D-8375-ADCA1E4079C6}"/>
              </a:ext>
            </a:extLst>
          </p:cNvPr>
          <p:cNvSpPr/>
          <p:nvPr/>
        </p:nvSpPr>
        <p:spPr>
          <a:xfrm rot="17735278">
            <a:off x="8315131" y="795999"/>
            <a:ext cx="897501" cy="2319518"/>
          </a:xfrm>
          <a:prstGeom prst="downArrow">
            <a:avLst>
              <a:gd name="adj1" fmla="val 14165"/>
              <a:gd name="adj2" fmla="val 114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AA925CC4-AC86-49C5-8DDF-24A96E5DC5E1}"/>
              </a:ext>
            </a:extLst>
          </p:cNvPr>
          <p:cNvSpPr/>
          <p:nvPr/>
        </p:nvSpPr>
        <p:spPr>
          <a:xfrm>
            <a:off x="47770" y="4241303"/>
            <a:ext cx="6151629" cy="2554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a:solidFill>
                  <a:schemeClr val="tx1"/>
                </a:solidFill>
              </a:rPr>
              <a:t>signé par :</a:t>
            </a:r>
          </a:p>
          <a:p>
            <a:pPr algn="just"/>
            <a:r>
              <a:rPr lang="fr-FR" sz="2400" dirty="0">
                <a:solidFill>
                  <a:schemeClr val="tx1"/>
                </a:solidFill>
              </a:rPr>
              <a:t>le Responsable de l’accord dans l’Université d’origine.</a:t>
            </a:r>
          </a:p>
          <a:p>
            <a:pPr algn="just"/>
            <a:r>
              <a:rPr lang="fr-FR" sz="2400" dirty="0">
                <a:solidFill>
                  <a:schemeClr val="tx1"/>
                </a:solidFill>
              </a:rPr>
              <a:t>le responsable pédagogique de l’Université d’accueil.</a:t>
            </a:r>
          </a:p>
        </p:txBody>
      </p:sp>
      <p:sp>
        <p:nvSpPr>
          <p:cNvPr id="10" name="Ellipse 9">
            <a:extLst>
              <a:ext uri="{FF2B5EF4-FFF2-40B4-BE49-F238E27FC236}">
                <a16:creationId xmlns:a16="http://schemas.microsoft.com/office/drawing/2014/main" id="{DD7AF567-6FA3-4818-80B7-B44844BFF0EE}"/>
              </a:ext>
            </a:extLst>
          </p:cNvPr>
          <p:cNvSpPr/>
          <p:nvPr/>
        </p:nvSpPr>
        <p:spPr>
          <a:xfrm>
            <a:off x="7168896" y="3925905"/>
            <a:ext cx="4949747" cy="28697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a:solidFill>
                  <a:schemeClr val="tx1"/>
                </a:solidFill>
              </a:rPr>
              <a:t>Remis dès vous aurez effectué votre IP.</a:t>
            </a:r>
          </a:p>
          <a:p>
            <a:pPr algn="just"/>
            <a:r>
              <a:rPr lang="fr-FR" sz="2400" dirty="0">
                <a:solidFill>
                  <a:schemeClr val="tx1"/>
                </a:solidFill>
              </a:rPr>
              <a:t>Sera uniquement signé par les étudiants. </a:t>
            </a:r>
          </a:p>
        </p:txBody>
      </p:sp>
      <p:sp>
        <p:nvSpPr>
          <p:cNvPr id="12" name="Flèche : bas 11">
            <a:extLst>
              <a:ext uri="{FF2B5EF4-FFF2-40B4-BE49-F238E27FC236}">
                <a16:creationId xmlns:a16="http://schemas.microsoft.com/office/drawing/2014/main" id="{5CB280A8-EBC7-4BAE-9428-9FA313895854}"/>
              </a:ext>
            </a:extLst>
          </p:cNvPr>
          <p:cNvSpPr/>
          <p:nvPr/>
        </p:nvSpPr>
        <p:spPr>
          <a:xfrm>
            <a:off x="324196" y="3420122"/>
            <a:ext cx="897501" cy="1309307"/>
          </a:xfrm>
          <a:prstGeom prst="downArrow">
            <a:avLst>
              <a:gd name="adj1" fmla="val 14165"/>
              <a:gd name="adj2" fmla="val 114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bas 12">
            <a:extLst>
              <a:ext uri="{FF2B5EF4-FFF2-40B4-BE49-F238E27FC236}">
                <a16:creationId xmlns:a16="http://schemas.microsoft.com/office/drawing/2014/main" id="{C62CBF9C-631C-4940-A65C-A706EC204420}"/>
              </a:ext>
            </a:extLst>
          </p:cNvPr>
          <p:cNvSpPr/>
          <p:nvPr/>
        </p:nvSpPr>
        <p:spPr>
          <a:xfrm>
            <a:off x="7709759" y="3289335"/>
            <a:ext cx="897501" cy="1309307"/>
          </a:xfrm>
          <a:prstGeom prst="downArrow">
            <a:avLst>
              <a:gd name="adj1" fmla="val 14165"/>
              <a:gd name="adj2" fmla="val 114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rayée 10">
            <a:extLst>
              <a:ext uri="{FF2B5EF4-FFF2-40B4-BE49-F238E27FC236}">
                <a16:creationId xmlns:a16="http://schemas.microsoft.com/office/drawing/2014/main" id="{411E2D45-DBA5-4FD5-01E9-4B039A740AA7}"/>
              </a:ext>
            </a:extLst>
          </p:cNvPr>
          <p:cNvSpPr/>
          <p:nvPr/>
        </p:nvSpPr>
        <p:spPr>
          <a:xfrm>
            <a:off x="434213" y="5086660"/>
            <a:ext cx="601785" cy="230695"/>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roite rayée 13">
            <a:extLst>
              <a:ext uri="{FF2B5EF4-FFF2-40B4-BE49-F238E27FC236}">
                <a16:creationId xmlns:a16="http://schemas.microsoft.com/office/drawing/2014/main" id="{1ABB11C3-826A-DA0E-BBDE-2E5365C81C40}"/>
              </a:ext>
            </a:extLst>
          </p:cNvPr>
          <p:cNvSpPr/>
          <p:nvPr/>
        </p:nvSpPr>
        <p:spPr>
          <a:xfrm>
            <a:off x="388494" y="5756882"/>
            <a:ext cx="601785" cy="230695"/>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droite rayée 14">
            <a:extLst>
              <a:ext uri="{FF2B5EF4-FFF2-40B4-BE49-F238E27FC236}">
                <a16:creationId xmlns:a16="http://schemas.microsoft.com/office/drawing/2014/main" id="{70B692E7-459B-81D5-B367-199DAB3A382E}"/>
              </a:ext>
            </a:extLst>
          </p:cNvPr>
          <p:cNvSpPr/>
          <p:nvPr/>
        </p:nvSpPr>
        <p:spPr>
          <a:xfrm>
            <a:off x="7408866" y="4707389"/>
            <a:ext cx="601785" cy="230695"/>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droite rayée 15">
            <a:extLst>
              <a:ext uri="{FF2B5EF4-FFF2-40B4-BE49-F238E27FC236}">
                <a16:creationId xmlns:a16="http://schemas.microsoft.com/office/drawing/2014/main" id="{5683F929-82A4-70AB-AF77-8CFA1725017F}"/>
              </a:ext>
            </a:extLst>
          </p:cNvPr>
          <p:cNvSpPr/>
          <p:nvPr/>
        </p:nvSpPr>
        <p:spPr>
          <a:xfrm>
            <a:off x="7408865" y="5443891"/>
            <a:ext cx="601785" cy="230695"/>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27835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2D1782-B7EE-416A-A61B-97882580985E}"/>
              </a:ext>
            </a:extLst>
          </p:cNvPr>
          <p:cNvSpPr>
            <a:spLocks noGrp="1"/>
          </p:cNvSpPr>
          <p:nvPr>
            <p:ph type="title"/>
          </p:nvPr>
        </p:nvSpPr>
        <p:spPr>
          <a:xfrm>
            <a:off x="148244" y="-462349"/>
            <a:ext cx="11895511" cy="1499616"/>
          </a:xfrm>
        </p:spPr>
        <p:txBody>
          <a:bodyPr>
            <a:normAutofit/>
          </a:bodyPr>
          <a:lstStyle/>
          <a:p>
            <a:pPr algn="ctr"/>
            <a:r>
              <a:rPr lang="fr-FR" sz="4000" b="1">
                <a:solidFill>
                  <a:schemeClr val="accent2"/>
                </a:solidFill>
              </a:rPr>
              <a:t>PROGRAMME D’éTUDES DANS L’éTABLISSEMENT D’ACCUEIL</a:t>
            </a:r>
            <a:endParaRPr lang="fr-FR" sz="4000" b="1" dirty="0">
              <a:solidFill>
                <a:schemeClr val="accent2"/>
              </a:solidFill>
            </a:endParaRPr>
          </a:p>
        </p:txBody>
      </p:sp>
      <p:pic>
        <p:nvPicPr>
          <p:cNvPr id="2052" name="Picture 4" descr="Structures de formation - Université Côte d'Azur">
            <a:extLst>
              <a:ext uri="{FF2B5EF4-FFF2-40B4-BE49-F238E27FC236}">
                <a16:creationId xmlns:a16="http://schemas.microsoft.com/office/drawing/2014/main" id="{7DA3A8A7-6CF3-401D-8138-D686112E6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10" y="467221"/>
            <a:ext cx="13917949" cy="6958977"/>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contenu 3">
            <a:extLst>
              <a:ext uri="{FF2B5EF4-FFF2-40B4-BE49-F238E27FC236}">
                <a16:creationId xmlns:a16="http://schemas.microsoft.com/office/drawing/2014/main" id="{BD9C6804-E869-6261-5C66-26858B4D5250}"/>
              </a:ext>
            </a:extLst>
          </p:cNvPr>
          <p:cNvSpPr>
            <a:spLocks noGrp="1"/>
          </p:cNvSpPr>
          <p:nvPr>
            <p:ph idx="1"/>
          </p:nvPr>
        </p:nvSpPr>
        <p:spPr/>
        <p:txBody>
          <a:bodyPr/>
          <a:lstStyle/>
          <a:p>
            <a:endParaRPr lang="fr-FR" dirty="0"/>
          </a:p>
        </p:txBody>
      </p:sp>
      <p:pic>
        <p:nvPicPr>
          <p:cNvPr id="5" name="Espace réservé du contenu 8">
            <a:extLst>
              <a:ext uri="{FF2B5EF4-FFF2-40B4-BE49-F238E27FC236}">
                <a16:creationId xmlns:a16="http://schemas.microsoft.com/office/drawing/2014/main" id="{60532B31-75CC-411B-B908-3BB721D4E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5972" y="559273"/>
            <a:ext cx="5794743" cy="7159965"/>
          </a:xfrm>
          <a:prstGeom prst="rect">
            <a:avLst/>
          </a:prstGeom>
        </p:spPr>
      </p:pic>
    </p:spTree>
    <p:extLst>
      <p:ext uri="{BB962C8B-B14F-4D97-AF65-F5344CB8AC3E}">
        <p14:creationId xmlns:p14="http://schemas.microsoft.com/office/powerpoint/2010/main" val="2180932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060384-F6D2-A697-DBC6-7B9D60955F43}"/>
              </a:ext>
            </a:extLst>
          </p:cNvPr>
          <p:cNvSpPr>
            <a:spLocks noGrp="1"/>
          </p:cNvSpPr>
          <p:nvPr>
            <p:ph type="title"/>
          </p:nvPr>
        </p:nvSpPr>
        <p:spPr/>
        <p:txBody>
          <a:bodyPr/>
          <a:lstStyle/>
          <a:p>
            <a:endParaRPr lang="fr-FR"/>
          </a:p>
        </p:txBody>
      </p:sp>
      <p:pic>
        <p:nvPicPr>
          <p:cNvPr id="4" name="Picture 2" descr="EN CLASSE (2) : Se présenter">
            <a:extLst>
              <a:ext uri="{FF2B5EF4-FFF2-40B4-BE49-F238E27FC236}">
                <a16:creationId xmlns:a16="http://schemas.microsoft.com/office/drawing/2014/main" id="{13F8A0E9-2BB7-198B-0001-9DB3441A40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8857" y="0"/>
            <a:ext cx="1313961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 en biseau 5">
            <a:extLst>
              <a:ext uri="{FF2B5EF4-FFF2-40B4-BE49-F238E27FC236}">
                <a16:creationId xmlns:a16="http://schemas.microsoft.com/office/drawing/2014/main" id="{4A368407-64E6-B998-5B9B-33E32AD686A3}"/>
              </a:ext>
            </a:extLst>
          </p:cNvPr>
          <p:cNvSpPr/>
          <p:nvPr/>
        </p:nvSpPr>
        <p:spPr>
          <a:xfrm>
            <a:off x="157575" y="0"/>
            <a:ext cx="8845121" cy="2901461"/>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rPr>
              <a:t>Une fois l’inscription pédagogique effectuée </a:t>
            </a:r>
          </a:p>
        </p:txBody>
      </p:sp>
      <p:sp>
        <p:nvSpPr>
          <p:cNvPr id="7" name="Parchemin : horizontal 6">
            <a:extLst>
              <a:ext uri="{FF2B5EF4-FFF2-40B4-BE49-F238E27FC236}">
                <a16:creationId xmlns:a16="http://schemas.microsoft.com/office/drawing/2014/main" id="{D2CCBCA9-FB01-F3BA-3ABB-41896A76B1A0}"/>
              </a:ext>
            </a:extLst>
          </p:cNvPr>
          <p:cNvSpPr/>
          <p:nvPr/>
        </p:nvSpPr>
        <p:spPr>
          <a:xfrm>
            <a:off x="2270147" y="2736579"/>
            <a:ext cx="7689528" cy="243640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tx1"/>
                </a:solidFill>
              </a:rPr>
              <a:t>      SE PRÉSENTER AUX ENSEIGNANTS</a:t>
            </a:r>
          </a:p>
        </p:txBody>
      </p:sp>
    </p:spTree>
    <p:extLst>
      <p:ext uri="{BB962C8B-B14F-4D97-AF65-F5344CB8AC3E}">
        <p14:creationId xmlns:p14="http://schemas.microsoft.com/office/powerpoint/2010/main" val="2298090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2211F2-2A4A-4408-A550-CE8CECCD3C90}"/>
              </a:ext>
            </a:extLst>
          </p:cNvPr>
          <p:cNvSpPr>
            <a:spLocks noGrp="1"/>
          </p:cNvSpPr>
          <p:nvPr>
            <p:ph type="title"/>
          </p:nvPr>
        </p:nvSpPr>
        <p:spPr>
          <a:xfrm>
            <a:off x="955116" y="-1321221"/>
            <a:ext cx="9720072" cy="1499616"/>
          </a:xfrm>
        </p:spPr>
        <p:txBody>
          <a:bodyPr/>
          <a:lstStyle/>
          <a:p>
            <a:endParaRPr lang="fr-FR" dirty="0"/>
          </a:p>
        </p:txBody>
      </p:sp>
      <p:sp>
        <p:nvSpPr>
          <p:cNvPr id="5" name="Espace réservé du contenu 4">
            <a:extLst>
              <a:ext uri="{FF2B5EF4-FFF2-40B4-BE49-F238E27FC236}">
                <a16:creationId xmlns:a16="http://schemas.microsoft.com/office/drawing/2014/main" id="{7D58FAA2-F2F5-4F15-9465-57B66B838AA6}"/>
              </a:ext>
            </a:extLst>
          </p:cNvPr>
          <p:cNvSpPr>
            <a:spLocks noGrp="1"/>
          </p:cNvSpPr>
          <p:nvPr>
            <p:ph idx="1"/>
          </p:nvPr>
        </p:nvSpPr>
        <p:spPr>
          <a:xfrm>
            <a:off x="2285085" y="364036"/>
            <a:ext cx="6639079" cy="1059310"/>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sz="2400" b="1" dirty="0">
              <a:solidFill>
                <a:schemeClr val="tx1"/>
              </a:solidFill>
            </a:endParaRPr>
          </a:p>
          <a:p>
            <a:pPr algn="ctr"/>
            <a:r>
              <a:rPr lang="fr-FR" sz="2400" b="1" dirty="0">
                <a:solidFill>
                  <a:schemeClr val="tx1"/>
                </a:solidFill>
              </a:rPr>
              <a:t>MODALITÉS D’EXAMENS</a:t>
            </a:r>
          </a:p>
          <a:p>
            <a:pPr algn="ctr"/>
            <a:r>
              <a:rPr lang="fr-FR" sz="2400" dirty="0">
                <a:solidFill>
                  <a:schemeClr val="tx1"/>
                </a:solidFill>
              </a:rPr>
              <a:t> </a:t>
            </a:r>
          </a:p>
        </p:txBody>
      </p:sp>
      <p:sp>
        <p:nvSpPr>
          <p:cNvPr id="7" name="Larme 6">
            <a:extLst>
              <a:ext uri="{FF2B5EF4-FFF2-40B4-BE49-F238E27FC236}">
                <a16:creationId xmlns:a16="http://schemas.microsoft.com/office/drawing/2014/main" id="{80C18DF7-9F6C-41C7-BCED-E32F0D542715}"/>
              </a:ext>
            </a:extLst>
          </p:cNvPr>
          <p:cNvSpPr/>
          <p:nvPr/>
        </p:nvSpPr>
        <p:spPr>
          <a:xfrm rot="20952782">
            <a:off x="106890" y="3958575"/>
            <a:ext cx="6768314" cy="2371719"/>
          </a:xfrm>
          <a:prstGeom prst="teardrop">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CCI (</a:t>
            </a:r>
            <a:r>
              <a:rPr lang="fr-FR" sz="2800" dirty="0" err="1">
                <a:solidFill>
                  <a:schemeClr val="tx1"/>
                </a:solidFill>
              </a:rPr>
              <a:t>Contôle</a:t>
            </a:r>
            <a:r>
              <a:rPr lang="fr-FR" sz="2800" dirty="0">
                <a:solidFill>
                  <a:schemeClr val="tx1"/>
                </a:solidFill>
              </a:rPr>
              <a:t> Continu Intégral)</a:t>
            </a:r>
          </a:p>
        </p:txBody>
      </p:sp>
      <p:sp>
        <p:nvSpPr>
          <p:cNvPr id="3" name="Flèche : courbe vers la droite 2">
            <a:extLst>
              <a:ext uri="{FF2B5EF4-FFF2-40B4-BE49-F238E27FC236}">
                <a16:creationId xmlns:a16="http://schemas.microsoft.com/office/drawing/2014/main" id="{E8FCF545-B2B1-4CB0-BFC6-8482A5756858}"/>
              </a:ext>
            </a:extLst>
          </p:cNvPr>
          <p:cNvSpPr/>
          <p:nvPr/>
        </p:nvSpPr>
        <p:spPr>
          <a:xfrm rot="323355">
            <a:off x="65983" y="1072321"/>
            <a:ext cx="2184814" cy="1507909"/>
          </a:xfrm>
          <a:prstGeom prst="curvedRightArrow">
            <a:avLst>
              <a:gd name="adj1" fmla="val 0"/>
              <a:gd name="adj2" fmla="val 45332"/>
              <a:gd name="adj3" fmla="val 11934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Flèche : courbe vers le bas 3">
            <a:extLst>
              <a:ext uri="{FF2B5EF4-FFF2-40B4-BE49-F238E27FC236}">
                <a16:creationId xmlns:a16="http://schemas.microsoft.com/office/drawing/2014/main" id="{F608D9F7-3A4A-480B-80D3-D7F6D213A84C}"/>
              </a:ext>
            </a:extLst>
          </p:cNvPr>
          <p:cNvSpPr/>
          <p:nvPr/>
        </p:nvSpPr>
        <p:spPr>
          <a:xfrm rot="5185191">
            <a:off x="8365327" y="472819"/>
            <a:ext cx="2118540" cy="5374651"/>
          </a:xfrm>
          <a:prstGeom prst="curvedDownArrow">
            <a:avLst>
              <a:gd name="adj1" fmla="val 0"/>
              <a:gd name="adj2" fmla="val 50000"/>
              <a:gd name="adj3" fmla="val 7036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70C0"/>
              </a:solidFill>
            </a:endParaRPr>
          </a:p>
        </p:txBody>
      </p:sp>
      <p:pic>
        <p:nvPicPr>
          <p:cNvPr id="13" name="imageSelected0">
            <a:extLst>
              <a:ext uri="{FF2B5EF4-FFF2-40B4-BE49-F238E27FC236}">
                <a16:creationId xmlns:a16="http://schemas.microsoft.com/office/drawing/2014/main" id="{3130A848-DE2D-4B81-B19D-9195107EA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816" y="1507852"/>
            <a:ext cx="6559619" cy="165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747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94C6E6-E9B3-4D1D-A4A3-6F8C1B0080A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CBF6E09-D435-4AC9-A3D4-E7D26D6B554F}"/>
              </a:ext>
            </a:extLst>
          </p:cNvPr>
          <p:cNvSpPr>
            <a:spLocks noGrp="1"/>
          </p:cNvSpPr>
          <p:nvPr>
            <p:ph idx="1"/>
          </p:nvPr>
        </p:nvSpPr>
        <p:spPr>
          <a:xfrm>
            <a:off x="1024128" y="2284241"/>
            <a:ext cx="9720073" cy="4023360"/>
          </a:xfrm>
        </p:spPr>
        <p:txBody>
          <a:bodyPr/>
          <a:lstStyle/>
          <a:p>
            <a:pPr marL="0" indent="0">
              <a:buNone/>
            </a:pPr>
            <a:endParaRPr lang="fr-FR" dirty="0"/>
          </a:p>
          <a:p>
            <a:endParaRPr lang="fr-FR" dirty="0"/>
          </a:p>
        </p:txBody>
      </p:sp>
      <p:sp>
        <p:nvSpPr>
          <p:cNvPr id="4" name="Ellipse 3">
            <a:extLst>
              <a:ext uri="{FF2B5EF4-FFF2-40B4-BE49-F238E27FC236}">
                <a16:creationId xmlns:a16="http://schemas.microsoft.com/office/drawing/2014/main" id="{7E58E101-3194-4E34-A1BF-B4FB9447FEE5}"/>
              </a:ext>
            </a:extLst>
          </p:cNvPr>
          <p:cNvSpPr/>
          <p:nvPr/>
        </p:nvSpPr>
        <p:spPr>
          <a:xfrm>
            <a:off x="3013676" y="700465"/>
            <a:ext cx="5083991" cy="16199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chemeClr val="tx1"/>
                </a:solidFill>
              </a:rPr>
              <a:t>SHS</a:t>
            </a:r>
          </a:p>
        </p:txBody>
      </p:sp>
      <p:sp>
        <p:nvSpPr>
          <p:cNvPr id="5" name="Ellipse 4">
            <a:extLst>
              <a:ext uri="{FF2B5EF4-FFF2-40B4-BE49-F238E27FC236}">
                <a16:creationId xmlns:a16="http://schemas.microsoft.com/office/drawing/2014/main" id="{8E708E49-65BB-43D8-A0EC-B56CA0F662CB}"/>
              </a:ext>
            </a:extLst>
          </p:cNvPr>
          <p:cNvSpPr/>
          <p:nvPr/>
        </p:nvSpPr>
        <p:spPr>
          <a:xfrm>
            <a:off x="1052370" y="4142615"/>
            <a:ext cx="9006600" cy="21561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rPr>
              <a:t>Contrôle continu avec examen final</a:t>
            </a:r>
          </a:p>
          <a:p>
            <a:pPr algn="ctr"/>
            <a:endParaRPr lang="fr-FR" sz="2400" b="1" dirty="0">
              <a:solidFill>
                <a:schemeClr val="tx1"/>
              </a:solidFill>
            </a:endParaRPr>
          </a:p>
        </p:txBody>
      </p:sp>
      <p:sp>
        <p:nvSpPr>
          <p:cNvPr id="6" name="Flèche : droite à entaille 5">
            <a:extLst>
              <a:ext uri="{FF2B5EF4-FFF2-40B4-BE49-F238E27FC236}">
                <a16:creationId xmlns:a16="http://schemas.microsoft.com/office/drawing/2014/main" id="{63C3EBF5-DEC6-4194-AB9D-9D9B51D02A78}"/>
              </a:ext>
            </a:extLst>
          </p:cNvPr>
          <p:cNvSpPr/>
          <p:nvPr/>
        </p:nvSpPr>
        <p:spPr>
          <a:xfrm rot="5400000">
            <a:off x="4672734" y="2874829"/>
            <a:ext cx="1504551" cy="65968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533869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96DE1A-F891-450D-B6C3-CE3CFAF57DE3}"/>
              </a:ext>
            </a:extLst>
          </p:cNvPr>
          <p:cNvSpPr>
            <a:spLocks noGrp="1"/>
          </p:cNvSpPr>
          <p:nvPr>
            <p:ph type="title"/>
          </p:nvPr>
        </p:nvSpPr>
        <p:spPr>
          <a:xfrm>
            <a:off x="1024127" y="-112142"/>
            <a:ext cx="10725049" cy="8928338"/>
          </a:xfrm>
        </p:spPr>
        <p:txBody>
          <a:bodyPr>
            <a:normAutofit/>
          </a:bodyPr>
          <a:lstStyle/>
          <a:p>
            <a:br>
              <a:rPr lang="fr-FR" b="1" i="0" cap="all" dirty="0">
                <a:solidFill>
                  <a:srgbClr val="212121"/>
                </a:solidFill>
                <a:effectLst/>
                <a:latin typeface="Brother 1816"/>
              </a:rPr>
            </a:br>
            <a:br>
              <a:rPr lang="fr-FR" b="1" i="0" cap="all" dirty="0">
                <a:solidFill>
                  <a:srgbClr val="212121"/>
                </a:solidFill>
                <a:effectLst/>
                <a:latin typeface="Brother 1816"/>
              </a:rPr>
            </a:br>
            <a:br>
              <a:rPr lang="fr-FR" b="1" i="0" cap="all" dirty="0">
                <a:solidFill>
                  <a:srgbClr val="212121"/>
                </a:solidFill>
                <a:effectLst/>
                <a:latin typeface="Brother 1816"/>
              </a:rPr>
            </a:br>
            <a:endParaRPr lang="fr-FR" dirty="0"/>
          </a:p>
        </p:txBody>
      </p:sp>
      <p:sp>
        <p:nvSpPr>
          <p:cNvPr id="3" name="Espace réservé du contenu 2">
            <a:extLst>
              <a:ext uri="{FF2B5EF4-FFF2-40B4-BE49-F238E27FC236}">
                <a16:creationId xmlns:a16="http://schemas.microsoft.com/office/drawing/2014/main" id="{F72EF34A-7794-4B59-8B0C-164C8EC8BFCB}"/>
              </a:ext>
            </a:extLst>
          </p:cNvPr>
          <p:cNvSpPr>
            <a:spLocks noGrp="1"/>
          </p:cNvSpPr>
          <p:nvPr>
            <p:ph idx="1"/>
          </p:nvPr>
        </p:nvSpPr>
        <p:spPr>
          <a:xfrm>
            <a:off x="230989" y="-174566"/>
            <a:ext cx="11638958" cy="6903170"/>
          </a:xfrm>
        </p:spPr>
        <p:txBody>
          <a:bodyPr/>
          <a:lstStyle/>
          <a:p>
            <a:endParaRPr lang="fr-FR" b="0" i="0" dirty="0">
              <a:solidFill>
                <a:srgbClr val="212121"/>
              </a:solidFill>
              <a:effectLst/>
              <a:latin typeface="Brother 1816"/>
            </a:endParaRPr>
          </a:p>
          <a:p>
            <a:pPr algn="ctr"/>
            <a:endParaRPr lang="fr-FR" sz="2400" b="1" dirty="0">
              <a:solidFill>
                <a:srgbClr val="212121"/>
              </a:solidFill>
              <a:latin typeface="Algerian" panose="04020705040A02060702" pitchFamily="82" charset="0"/>
            </a:endParaRPr>
          </a:p>
          <a:p>
            <a:pPr marL="0" indent="0">
              <a:buNone/>
            </a:pPr>
            <a:endParaRPr lang="fr-FR" b="1" dirty="0">
              <a:solidFill>
                <a:srgbClr val="212121"/>
              </a:solidFill>
              <a:latin typeface="Brother 1816"/>
            </a:endParaRPr>
          </a:p>
          <a:p>
            <a:endParaRPr lang="fr-FR" b="1" i="0" dirty="0">
              <a:solidFill>
                <a:srgbClr val="212121"/>
              </a:solidFill>
              <a:effectLst/>
              <a:latin typeface="Brother 1816"/>
            </a:endParaRPr>
          </a:p>
          <a:p>
            <a:endParaRPr lang="fr-FR" b="1" i="0" dirty="0">
              <a:solidFill>
                <a:srgbClr val="212121"/>
              </a:solidFill>
              <a:effectLst/>
              <a:latin typeface="Brother 1816"/>
            </a:endParaRPr>
          </a:p>
          <a:p>
            <a:endParaRPr lang="fr-FR" b="1" dirty="0">
              <a:solidFill>
                <a:srgbClr val="212121"/>
              </a:solidFill>
              <a:latin typeface="Brother 1816"/>
            </a:endParaRPr>
          </a:p>
          <a:p>
            <a:endParaRPr lang="fr-FR" b="1" i="0" dirty="0">
              <a:solidFill>
                <a:srgbClr val="212121"/>
              </a:solidFill>
              <a:effectLst/>
              <a:latin typeface="Brother 1816"/>
            </a:endParaRPr>
          </a:p>
          <a:p>
            <a:pPr marL="0" indent="0">
              <a:buNone/>
            </a:pPr>
            <a:r>
              <a:rPr lang="fr-FR" b="0" i="0" dirty="0">
                <a:solidFill>
                  <a:srgbClr val="212121"/>
                </a:solidFill>
                <a:effectLst/>
                <a:latin typeface="Brother 1816"/>
              </a:rPr>
              <a:t> </a:t>
            </a:r>
            <a:endParaRPr lang="fr-FR" dirty="0"/>
          </a:p>
        </p:txBody>
      </p:sp>
      <p:sp>
        <p:nvSpPr>
          <p:cNvPr id="6" name="Rectangle : en biseau 5">
            <a:extLst>
              <a:ext uri="{FF2B5EF4-FFF2-40B4-BE49-F238E27FC236}">
                <a16:creationId xmlns:a16="http://schemas.microsoft.com/office/drawing/2014/main" id="{A7D084F9-27EC-4975-89EA-734F91485097}"/>
              </a:ext>
            </a:extLst>
          </p:cNvPr>
          <p:cNvSpPr/>
          <p:nvPr/>
        </p:nvSpPr>
        <p:spPr>
          <a:xfrm>
            <a:off x="2562884" y="216667"/>
            <a:ext cx="6645470" cy="1981737"/>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212121"/>
                </a:solidFill>
                <a:latin typeface="Brother 1816"/>
              </a:rPr>
              <a:t>SI VOUS VENEZ POUR LE PREMIER SEMESTRE</a:t>
            </a:r>
            <a:endParaRPr lang="fr-FR" sz="2400" b="1" i="0" dirty="0">
              <a:solidFill>
                <a:srgbClr val="212121"/>
              </a:solidFill>
              <a:effectLst/>
              <a:latin typeface="Brother 1816"/>
            </a:endParaRPr>
          </a:p>
        </p:txBody>
      </p:sp>
      <p:sp>
        <p:nvSpPr>
          <p:cNvPr id="7" name="Larme 6">
            <a:extLst>
              <a:ext uri="{FF2B5EF4-FFF2-40B4-BE49-F238E27FC236}">
                <a16:creationId xmlns:a16="http://schemas.microsoft.com/office/drawing/2014/main" id="{9C5B6555-A2EF-43A6-B4BF-4C2AE8FE97B1}"/>
              </a:ext>
            </a:extLst>
          </p:cNvPr>
          <p:cNvSpPr/>
          <p:nvPr/>
        </p:nvSpPr>
        <p:spPr>
          <a:xfrm>
            <a:off x="259511" y="4145589"/>
            <a:ext cx="3819677" cy="2087585"/>
          </a:xfrm>
          <a:prstGeom prst="teardro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212121"/>
                </a:solidFill>
                <a:latin typeface="Brother 1816"/>
                <a:ea typeface="Calibri" panose="020F0502020204030204" pitchFamily="34" charset="0"/>
              </a:rPr>
              <a:t>Semestre = </a:t>
            </a:r>
          </a:p>
          <a:p>
            <a:pPr algn="ctr"/>
            <a:endParaRPr lang="fr-FR" sz="2400" b="1" dirty="0">
              <a:solidFill>
                <a:srgbClr val="212121"/>
              </a:solidFill>
              <a:latin typeface="Brother 1816"/>
              <a:ea typeface="Calibri" panose="020F0502020204030204" pitchFamily="34" charset="0"/>
            </a:endParaRPr>
          </a:p>
          <a:p>
            <a:pPr algn="ctr"/>
            <a:r>
              <a:rPr lang="fr-FR" sz="2400" b="1" dirty="0">
                <a:solidFill>
                  <a:srgbClr val="212121"/>
                </a:solidFill>
                <a:latin typeface="Brother 1816"/>
                <a:ea typeface="Calibri" panose="020F0502020204030204" pitchFamily="34" charset="0"/>
              </a:rPr>
              <a:t>15 semaines </a:t>
            </a:r>
          </a:p>
          <a:p>
            <a:pPr algn="ctr"/>
            <a:endParaRPr lang="fr-FR" sz="2400" b="1" dirty="0">
              <a:solidFill>
                <a:srgbClr val="212121"/>
              </a:solidFill>
              <a:latin typeface="Brother 1816"/>
              <a:ea typeface="Calibri" panose="020F0502020204030204" pitchFamily="34" charset="0"/>
            </a:endParaRPr>
          </a:p>
          <a:p>
            <a:pPr algn="ctr"/>
            <a:endParaRPr lang="fr-FR" sz="2400" dirty="0">
              <a:solidFill>
                <a:srgbClr val="000000"/>
              </a:solidFill>
              <a:effectLst/>
              <a:latin typeface="Times New Roman" panose="02020603050405020304" pitchFamily="18" charset="0"/>
              <a:ea typeface="Calibri" panose="020F0502020204030204" pitchFamily="34" charset="0"/>
            </a:endParaRPr>
          </a:p>
        </p:txBody>
      </p:sp>
      <p:sp>
        <p:nvSpPr>
          <p:cNvPr id="8" name="Larme 7">
            <a:extLst>
              <a:ext uri="{FF2B5EF4-FFF2-40B4-BE49-F238E27FC236}">
                <a16:creationId xmlns:a16="http://schemas.microsoft.com/office/drawing/2014/main" id="{138A0A8A-B6C1-41F3-B2F0-B0384709E759}"/>
              </a:ext>
            </a:extLst>
          </p:cNvPr>
          <p:cNvSpPr/>
          <p:nvPr/>
        </p:nvSpPr>
        <p:spPr>
          <a:xfrm>
            <a:off x="7376149" y="4231373"/>
            <a:ext cx="3819677" cy="2087585"/>
          </a:xfrm>
          <a:prstGeom prst="teardro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0" dirty="0">
                <a:solidFill>
                  <a:srgbClr val="212121"/>
                </a:solidFill>
                <a:effectLst/>
                <a:latin typeface="Brother 1816"/>
              </a:rPr>
              <a:t>Certains DST peuvent avoir lieu après les vacances de Noël</a:t>
            </a:r>
            <a:endParaRPr lang="fr-FR" sz="2400" b="1" dirty="0">
              <a:solidFill>
                <a:srgbClr val="000000"/>
              </a:solidFill>
              <a:effectLst/>
              <a:latin typeface="Times New Roman" panose="02020603050405020304" pitchFamily="18" charset="0"/>
              <a:ea typeface="Calibri" panose="020F0502020204030204" pitchFamily="34" charset="0"/>
            </a:endParaRPr>
          </a:p>
        </p:txBody>
      </p:sp>
      <p:sp>
        <p:nvSpPr>
          <p:cNvPr id="9" name="Flèche : bas 8">
            <a:extLst>
              <a:ext uri="{FF2B5EF4-FFF2-40B4-BE49-F238E27FC236}">
                <a16:creationId xmlns:a16="http://schemas.microsoft.com/office/drawing/2014/main" id="{3EE4A0FF-F191-410F-A776-49AF79142D3B}"/>
              </a:ext>
            </a:extLst>
          </p:cNvPr>
          <p:cNvSpPr/>
          <p:nvPr/>
        </p:nvSpPr>
        <p:spPr>
          <a:xfrm rot="2483951">
            <a:off x="4692503" y="3148529"/>
            <a:ext cx="484632" cy="2455932"/>
          </a:xfrm>
          <a:prstGeom prst="downArrow">
            <a:avLst>
              <a:gd name="adj1" fmla="val 15380"/>
              <a:gd name="adj2" fmla="val 145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t>
            </a:r>
          </a:p>
        </p:txBody>
      </p:sp>
      <p:sp>
        <p:nvSpPr>
          <p:cNvPr id="10" name="Flèche : bas 9">
            <a:extLst>
              <a:ext uri="{FF2B5EF4-FFF2-40B4-BE49-F238E27FC236}">
                <a16:creationId xmlns:a16="http://schemas.microsoft.com/office/drawing/2014/main" id="{27654F2B-E9EE-4552-885B-82E7632B38A0}"/>
              </a:ext>
            </a:extLst>
          </p:cNvPr>
          <p:cNvSpPr/>
          <p:nvPr/>
        </p:nvSpPr>
        <p:spPr>
          <a:xfrm rot="19149299">
            <a:off x="6380478" y="3189474"/>
            <a:ext cx="484632" cy="2455932"/>
          </a:xfrm>
          <a:prstGeom prst="downArrow">
            <a:avLst>
              <a:gd name="adj1" fmla="val 18842"/>
              <a:gd name="adj2" fmla="val 145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C9E94606-39AE-4DD5-B9B7-2249E786E3AE}"/>
              </a:ext>
            </a:extLst>
          </p:cNvPr>
          <p:cNvSpPr/>
          <p:nvPr/>
        </p:nvSpPr>
        <p:spPr>
          <a:xfrm>
            <a:off x="5666719" y="3282755"/>
            <a:ext cx="218900" cy="21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descr="Symbole attention : capture représentant le panneau Attention ou pictogramme attention pour signaler un danger">
            <a:extLst>
              <a:ext uri="{FF2B5EF4-FFF2-40B4-BE49-F238E27FC236}">
                <a16:creationId xmlns:a16="http://schemas.microsoft.com/office/drawing/2014/main" id="{96476EB8-D990-4E63-A81F-295F93D74B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879" y="2173454"/>
            <a:ext cx="3155674" cy="218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225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250D24-223C-4E55-B1CF-9E0EB649B9BE}"/>
              </a:ext>
            </a:extLst>
          </p:cNvPr>
          <p:cNvSpPr>
            <a:spLocks noGrp="1"/>
          </p:cNvSpPr>
          <p:nvPr>
            <p:ph type="title"/>
          </p:nvPr>
        </p:nvSpPr>
        <p:spPr/>
        <p:txBody>
          <a:bodyPr/>
          <a:lstStyle/>
          <a:p>
            <a:endParaRPr lang="fr-FR" dirty="0"/>
          </a:p>
        </p:txBody>
      </p:sp>
      <p:pic>
        <p:nvPicPr>
          <p:cNvPr id="3074" name="Picture 2" descr="La mobilité entrante | Académie de Versailles">
            <a:extLst>
              <a:ext uri="{FF2B5EF4-FFF2-40B4-BE49-F238E27FC236}">
                <a16:creationId xmlns:a16="http://schemas.microsoft.com/office/drawing/2014/main" id="{37EED0DF-8586-4669-9C59-5FC7E47C9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106" y="1428132"/>
            <a:ext cx="10073245" cy="54298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49FE6FB-1561-4967-82C5-05817EACEC8A}"/>
              </a:ext>
            </a:extLst>
          </p:cNvPr>
          <p:cNvSpPr/>
          <p:nvPr/>
        </p:nvSpPr>
        <p:spPr>
          <a:xfrm>
            <a:off x="1249441" y="207818"/>
            <a:ext cx="9205447" cy="1220313"/>
          </a:xfrm>
          <a:prstGeom prst="rect">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a:p>
            <a:pPr marL="1225296" lvl="8" indent="0">
              <a:buNone/>
            </a:pPr>
            <a:r>
              <a:rPr lang="fr-FR" sz="5400" b="1" dirty="0">
                <a:solidFill>
                  <a:srgbClr val="0070C0"/>
                </a:solidFill>
                <a:latin typeface="Algerian" panose="04020705040A02060702" pitchFamily="82" charset="0"/>
              </a:rPr>
              <a:t>MOBILITÉ ENTRANTE</a:t>
            </a:r>
          </a:p>
        </p:txBody>
      </p:sp>
      <p:pic>
        <p:nvPicPr>
          <p:cNvPr id="5" name="Picture 2" descr="Logo Label bienvenue en France">
            <a:extLst>
              <a:ext uri="{FF2B5EF4-FFF2-40B4-BE49-F238E27FC236}">
                <a16:creationId xmlns:a16="http://schemas.microsoft.com/office/drawing/2014/main" id="{229C6F91-1466-A893-F8A8-CE717549FA0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00377" y="1991556"/>
            <a:ext cx="1735875" cy="173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808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C612E3-F4CC-C7B1-F418-4243D0085141}"/>
              </a:ext>
            </a:extLst>
          </p:cNvPr>
          <p:cNvSpPr>
            <a:spLocks noGrp="1"/>
          </p:cNvSpPr>
          <p:nvPr>
            <p:ph type="title"/>
          </p:nvPr>
        </p:nvSpPr>
        <p:spPr/>
        <p:txBody>
          <a:bodyPr/>
          <a:lstStyle/>
          <a:p>
            <a:endParaRPr lang="fr-FR"/>
          </a:p>
        </p:txBody>
      </p:sp>
      <p:pic>
        <p:nvPicPr>
          <p:cNvPr id="4" name="Picture 2">
            <a:extLst>
              <a:ext uri="{FF2B5EF4-FFF2-40B4-BE49-F238E27FC236}">
                <a16:creationId xmlns:a16="http://schemas.microsoft.com/office/drawing/2014/main" id="{C88C5D1A-5ED3-2D16-4769-191597CFAA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9539" y="-427075"/>
            <a:ext cx="13112674" cy="8332989"/>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a:extLst>
              <a:ext uri="{FF2B5EF4-FFF2-40B4-BE49-F238E27FC236}">
                <a16:creationId xmlns:a16="http://schemas.microsoft.com/office/drawing/2014/main" id="{85B2CD39-98E2-31CB-589F-E0CCFB37635A}"/>
              </a:ext>
            </a:extLst>
          </p:cNvPr>
          <p:cNvSpPr txBox="1">
            <a:spLocks/>
          </p:cNvSpPr>
          <p:nvPr/>
        </p:nvSpPr>
        <p:spPr>
          <a:xfrm>
            <a:off x="1583416" y="-533400"/>
            <a:ext cx="9720072" cy="2237232"/>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endParaRPr lang="fr-FR" sz="4400" b="1" dirty="0">
              <a:solidFill>
                <a:schemeClr val="tx1"/>
              </a:solidFill>
              <a:latin typeface="Algerian" panose="04020705040A02060702" pitchFamily="82" charset="0"/>
            </a:endParaRPr>
          </a:p>
        </p:txBody>
      </p:sp>
      <p:sp>
        <p:nvSpPr>
          <p:cNvPr id="6" name="Parchemin : horizontal 5">
            <a:extLst>
              <a:ext uri="{FF2B5EF4-FFF2-40B4-BE49-F238E27FC236}">
                <a16:creationId xmlns:a16="http://schemas.microsoft.com/office/drawing/2014/main" id="{7FE396C1-6CCF-B07D-B1D9-D2C2079635B4}"/>
              </a:ext>
            </a:extLst>
          </p:cNvPr>
          <p:cNvSpPr/>
          <p:nvPr/>
        </p:nvSpPr>
        <p:spPr>
          <a:xfrm>
            <a:off x="2711591" y="2258874"/>
            <a:ext cx="6493999" cy="87753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tx1"/>
                </a:solidFill>
              </a:rPr>
              <a:t>Vous pourrez y suivre des cours de français</a:t>
            </a:r>
          </a:p>
        </p:txBody>
      </p:sp>
      <p:sp>
        <p:nvSpPr>
          <p:cNvPr id="7" name="Organigramme : Bande perforée 6">
            <a:extLst>
              <a:ext uri="{FF2B5EF4-FFF2-40B4-BE49-F238E27FC236}">
                <a16:creationId xmlns:a16="http://schemas.microsoft.com/office/drawing/2014/main" id="{5DD2EF2E-2881-C06F-37B9-FF86D57D817C}"/>
              </a:ext>
            </a:extLst>
          </p:cNvPr>
          <p:cNvSpPr/>
          <p:nvPr/>
        </p:nvSpPr>
        <p:spPr>
          <a:xfrm>
            <a:off x="649736" y="-533400"/>
            <a:ext cx="11262415" cy="2540097"/>
          </a:xfrm>
          <a:prstGeom prst="flowChartPunched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Algerian" panose="04020705040A02060702" pitchFamily="82" charset="0"/>
              </a:rPr>
              <a:t>CUEFLE</a:t>
            </a:r>
            <a:br>
              <a:rPr lang="fr-FR" sz="2400" b="1" dirty="0">
                <a:solidFill>
                  <a:schemeClr val="tx1"/>
                </a:solidFill>
                <a:latin typeface="Algerian" panose="04020705040A02060702" pitchFamily="82" charset="0"/>
              </a:rPr>
            </a:br>
            <a:r>
              <a:rPr lang="fr-FR" sz="2400" b="1" dirty="0">
                <a:solidFill>
                  <a:schemeClr val="tx1"/>
                </a:solidFill>
                <a:latin typeface="Algerian" panose="04020705040A02060702" pitchFamily="82" charset="0"/>
              </a:rPr>
              <a:t>(Centre Universitaire d'Études en Français Langue Etrangère)</a:t>
            </a:r>
          </a:p>
        </p:txBody>
      </p:sp>
      <p:sp>
        <p:nvSpPr>
          <p:cNvPr id="10" name="Ellipse 9">
            <a:extLst>
              <a:ext uri="{FF2B5EF4-FFF2-40B4-BE49-F238E27FC236}">
                <a16:creationId xmlns:a16="http://schemas.microsoft.com/office/drawing/2014/main" id="{FEE5D421-9F65-7A36-6A03-B9BAEEA4D849}"/>
              </a:ext>
            </a:extLst>
          </p:cNvPr>
          <p:cNvSpPr/>
          <p:nvPr/>
        </p:nvSpPr>
        <p:spPr>
          <a:xfrm>
            <a:off x="400049" y="4817211"/>
            <a:ext cx="3156758" cy="1005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Pas obligatoires</a:t>
            </a:r>
          </a:p>
          <a:p>
            <a:pPr algn="ctr"/>
            <a:r>
              <a:rPr lang="fr-FR" sz="2400" b="1" dirty="0">
                <a:solidFill>
                  <a:schemeClr val="tx1"/>
                </a:solidFill>
              </a:rPr>
              <a:t>Pas ECTS</a:t>
            </a:r>
          </a:p>
        </p:txBody>
      </p:sp>
      <p:sp>
        <p:nvSpPr>
          <p:cNvPr id="11" name="Ellipse 10">
            <a:extLst>
              <a:ext uri="{FF2B5EF4-FFF2-40B4-BE49-F238E27FC236}">
                <a16:creationId xmlns:a16="http://schemas.microsoft.com/office/drawing/2014/main" id="{635B7A25-DBB6-C5DE-7D91-53A8F62F4818}"/>
              </a:ext>
            </a:extLst>
          </p:cNvPr>
          <p:cNvSpPr/>
          <p:nvPr/>
        </p:nvSpPr>
        <p:spPr>
          <a:xfrm>
            <a:off x="7137387" y="5504688"/>
            <a:ext cx="4201645" cy="1005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Fortement conseillés</a:t>
            </a:r>
          </a:p>
        </p:txBody>
      </p:sp>
      <p:sp>
        <p:nvSpPr>
          <p:cNvPr id="12" name="Flèche : droite à entaille 11">
            <a:extLst>
              <a:ext uri="{FF2B5EF4-FFF2-40B4-BE49-F238E27FC236}">
                <a16:creationId xmlns:a16="http://schemas.microsoft.com/office/drawing/2014/main" id="{B431C387-5F04-4B3F-9B19-8E7DDEA0FEAC}"/>
              </a:ext>
            </a:extLst>
          </p:cNvPr>
          <p:cNvSpPr/>
          <p:nvPr/>
        </p:nvSpPr>
        <p:spPr>
          <a:xfrm rot="8596715">
            <a:off x="3864780" y="3735178"/>
            <a:ext cx="1083868" cy="65968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lèche : droite à entaille 12">
            <a:extLst>
              <a:ext uri="{FF2B5EF4-FFF2-40B4-BE49-F238E27FC236}">
                <a16:creationId xmlns:a16="http://schemas.microsoft.com/office/drawing/2014/main" id="{E98EB044-1351-80DE-9323-7D3C92D927DD}"/>
              </a:ext>
            </a:extLst>
          </p:cNvPr>
          <p:cNvSpPr/>
          <p:nvPr/>
        </p:nvSpPr>
        <p:spPr>
          <a:xfrm rot="2930578">
            <a:off x="6453478" y="3735176"/>
            <a:ext cx="1083868" cy="65968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89467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94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7DAFEAB-C35A-5AEB-6E4F-20DE84E2E406}"/>
              </a:ext>
            </a:extLst>
          </p:cNvPr>
          <p:cNvSpPr>
            <a:spLocks noGrp="1"/>
          </p:cNvSpPr>
          <p:nvPr>
            <p:ph type="title"/>
          </p:nvPr>
        </p:nvSpPr>
        <p:spPr>
          <a:xfrm>
            <a:off x="524256" y="4767072"/>
            <a:ext cx="6594189" cy="1625210"/>
          </a:xfrm>
        </p:spPr>
        <p:txBody>
          <a:bodyPr>
            <a:normAutofit/>
          </a:bodyPr>
          <a:lstStyle/>
          <a:p>
            <a:pPr algn="r"/>
            <a:r>
              <a:rPr lang="fr-FR">
                <a:solidFill>
                  <a:srgbClr val="FFFFFF"/>
                </a:solidFill>
              </a:rPr>
              <a:t>SPORT</a:t>
            </a:r>
          </a:p>
        </p:txBody>
      </p:sp>
      <p:pic>
        <p:nvPicPr>
          <p:cNvPr id="1026" name="Picture 2" descr="Bestway Kayak Hydro Force Cove Champion - Gonflable - 1 Place - avec Pompe  et Pagaie - Bleu : Amazon.fr: Jeux vidéo">
            <a:extLst>
              <a:ext uri="{FF2B5EF4-FFF2-40B4-BE49-F238E27FC236}">
                <a16:creationId xmlns:a16="http://schemas.microsoft.com/office/drawing/2014/main" id="{9102E1A5-2B91-C8BA-D3A4-5CC6AAAB9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823" r="2" b="6731"/>
          <a:stretch>
            <a:fillRect/>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3182DC3-03B7-669F-6DA2-5DAAC14EE0E8}"/>
              </a:ext>
            </a:extLst>
          </p:cNvPr>
          <p:cNvSpPr>
            <a:spLocks noGrp="1"/>
          </p:cNvSpPr>
          <p:nvPr>
            <p:ph idx="1"/>
          </p:nvPr>
        </p:nvSpPr>
        <p:spPr>
          <a:xfrm>
            <a:off x="8029319" y="917725"/>
            <a:ext cx="3424739" cy="4852362"/>
          </a:xfrm>
        </p:spPr>
        <p:txBody>
          <a:bodyPr anchor="ctr">
            <a:normAutofit/>
          </a:bodyPr>
          <a:lstStyle/>
          <a:p>
            <a:pPr marL="0" indent="0">
              <a:buNone/>
            </a:pPr>
            <a:r>
              <a:rPr lang="fr-FR" sz="2400" dirty="0">
                <a:solidFill>
                  <a:srgbClr val="FFFFFF"/>
                </a:solidFill>
              </a:rPr>
              <a:t>Après vous être acquitté de la cotisation sportive annuelle, </a:t>
            </a:r>
            <a:r>
              <a:rPr lang="fr-FR" sz="2400" b="1" dirty="0">
                <a:solidFill>
                  <a:srgbClr val="FFFFFF"/>
                </a:solidFill>
              </a:rPr>
              <a:t>vous pourrez vous inscrire aux activités sportives proposées par le campus</a:t>
            </a:r>
            <a:endParaRPr lang="fr-FR" sz="2400" dirty="0">
              <a:solidFill>
                <a:srgbClr val="FFFFFF"/>
              </a:solidFill>
            </a:endParaRPr>
          </a:p>
          <a:p>
            <a:r>
              <a:rPr lang="fr-FR" dirty="0">
                <a:solidFill>
                  <a:srgbClr val="FFFFFF"/>
                </a:solidFill>
                <a:hlinkClick r:id="rId3"/>
              </a:rPr>
              <a:t>https://sport.univ-cotedazur.fr/fr/</a:t>
            </a:r>
            <a:endParaRPr lang="fr-FR" dirty="0">
              <a:solidFill>
                <a:srgbClr val="FFFFFF"/>
              </a:solidFill>
            </a:endParaRPr>
          </a:p>
          <a:p>
            <a:endParaRPr lang="fr-FR" dirty="0">
              <a:solidFill>
                <a:srgbClr val="FFFFFF"/>
              </a:solidFill>
            </a:endParaRPr>
          </a:p>
        </p:txBody>
      </p:sp>
    </p:spTree>
    <p:extLst>
      <p:ext uri="{BB962C8B-B14F-4D97-AF65-F5344CB8AC3E}">
        <p14:creationId xmlns:p14="http://schemas.microsoft.com/office/powerpoint/2010/main" val="1834094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AA13B9-2AB2-CDAF-4FD7-039D0C140EB3}"/>
              </a:ext>
            </a:extLst>
          </p:cNvPr>
          <p:cNvSpPr>
            <a:spLocks noGrp="1"/>
          </p:cNvSpPr>
          <p:nvPr>
            <p:ph type="title"/>
          </p:nvPr>
        </p:nvSpPr>
        <p:spPr>
          <a:xfrm>
            <a:off x="5683874" y="73151"/>
            <a:ext cx="5740739" cy="1499616"/>
          </a:xfrm>
        </p:spPr>
        <p:txBody>
          <a:bodyPr>
            <a:normAutofit fontScale="90000"/>
          </a:bodyPr>
          <a:lstStyle/>
          <a:p>
            <a:pPr algn="ctr"/>
            <a:r>
              <a:rPr lang="fr-FR" dirty="0"/>
              <a:t>SORTIES CULTURELLES</a:t>
            </a:r>
            <a:br>
              <a:rPr lang="fr-FR" dirty="0"/>
            </a:br>
            <a:r>
              <a:rPr lang="en-US" sz="2700" b="1" dirty="0"/>
              <a:t>Magda ARRIGHI</a:t>
            </a:r>
            <a:br>
              <a:rPr lang="en-US" b="1" dirty="0"/>
            </a:br>
            <a:endParaRPr lang="fr-FR" dirty="0"/>
          </a:p>
        </p:txBody>
      </p:sp>
      <p:pic>
        <p:nvPicPr>
          <p:cNvPr id="5" name="Picture 2" descr="UNIA">
            <a:extLst>
              <a:ext uri="{FF2B5EF4-FFF2-40B4-BE49-F238E27FC236}">
                <a16:creationId xmlns:a16="http://schemas.microsoft.com/office/drawing/2014/main" id="{69463202-B1AB-C50C-4D31-EF78BF6C2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94" r="3803" b="-4"/>
          <a:stretch>
            <a:fillRect/>
          </a:stretch>
        </p:blipFill>
        <p:spPr bwMode="auto">
          <a:xfrm>
            <a:off x="660126" y="0"/>
            <a:ext cx="3248521" cy="3511948"/>
          </a:xfrm>
          <a:prstGeom prst="rect">
            <a:avLst/>
          </a:prstGeom>
          <a:noFill/>
          <a:extLst>
            <a:ext uri="{909E8E84-426E-40DD-AFC4-6F175D3DCCD1}">
              <a14:hiddenFill xmlns:a14="http://schemas.microsoft.com/office/drawing/2010/main">
                <a:solidFill>
                  <a:srgbClr val="FFFFFF"/>
                </a:solidFill>
              </a14:hiddenFill>
            </a:ext>
          </a:extLst>
        </p:spPr>
      </p:pic>
      <p:sp>
        <p:nvSpPr>
          <p:cNvPr id="3080" name="Content Placeholder 3079">
            <a:extLst>
              <a:ext uri="{FF2B5EF4-FFF2-40B4-BE49-F238E27FC236}">
                <a16:creationId xmlns:a16="http://schemas.microsoft.com/office/drawing/2014/main" id="{460276AD-2CB3-409D-BCED-4632A0DCF336}"/>
              </a:ext>
            </a:extLst>
          </p:cNvPr>
          <p:cNvSpPr>
            <a:spLocks noGrp="1"/>
          </p:cNvSpPr>
          <p:nvPr>
            <p:ph idx="1"/>
          </p:nvPr>
        </p:nvSpPr>
        <p:spPr>
          <a:xfrm>
            <a:off x="4552528" y="914400"/>
            <a:ext cx="7639472" cy="5870449"/>
          </a:xfrm>
        </p:spPr>
        <p:txBody>
          <a:bodyPr>
            <a:normAutofit fontScale="92500" lnSpcReduction="10000"/>
          </a:bodyPr>
          <a:lstStyle/>
          <a:p>
            <a:pPr marL="0" indent="0" algn="ctr">
              <a:buNone/>
            </a:pPr>
            <a:r>
              <a:rPr lang="fr-FR" b="1" dirty="0">
                <a:solidFill>
                  <a:schemeClr val="accent1"/>
                </a:solidFill>
              </a:rPr>
              <a:t>Samedi 11 octobre 2025</a:t>
            </a:r>
            <a:endParaRPr lang="fr-FR" dirty="0">
              <a:solidFill>
                <a:schemeClr val="accent1"/>
              </a:solidFill>
            </a:endParaRPr>
          </a:p>
          <a:p>
            <a:r>
              <a:rPr lang="fr-FR" dirty="0"/>
              <a:t>► </a:t>
            </a:r>
            <a:r>
              <a:rPr lang="fr-FR" b="1" dirty="0">
                <a:solidFill>
                  <a:schemeClr val="accent1"/>
                </a:solidFill>
              </a:rPr>
              <a:t>Antibes</a:t>
            </a:r>
            <a:r>
              <a:rPr lang="fr-FR" b="1" dirty="0"/>
              <a:t> </a:t>
            </a:r>
            <a:r>
              <a:rPr lang="fr-FR" dirty="0"/>
              <a:t>: les Vieux Murs, la Promenade Amiral de Grasse, la Cathédrale. - Visite du Musée Picasso (</a:t>
            </a:r>
            <a:r>
              <a:rPr lang="fr-FR" dirty="0" err="1"/>
              <a:t>oeuvres</a:t>
            </a:r>
            <a:r>
              <a:rPr lang="fr-FR" dirty="0"/>
              <a:t> de Pablo Picasso, Nicolas de Staël, Hans Hartung…Sculptures de Joan Miro, Germaine Richier… </a:t>
            </a:r>
          </a:p>
          <a:p>
            <a:r>
              <a:rPr lang="fr-FR" dirty="0"/>
              <a:t>- Déjeuner libre à Antibes. </a:t>
            </a:r>
          </a:p>
          <a:p>
            <a:r>
              <a:rPr lang="fr-FR" dirty="0"/>
              <a:t>► </a:t>
            </a:r>
            <a:r>
              <a:rPr lang="fr-FR" b="1" dirty="0">
                <a:solidFill>
                  <a:schemeClr val="accent1"/>
                </a:solidFill>
              </a:rPr>
              <a:t>St Paul de Vence </a:t>
            </a:r>
            <a:r>
              <a:rPr lang="fr-FR" dirty="0"/>
              <a:t>: visite du village, la Grande Rue et les remparts. </a:t>
            </a:r>
            <a:r>
              <a:rPr lang="fr-FR" b="1" dirty="0"/>
              <a:t> </a:t>
            </a:r>
          </a:p>
          <a:p>
            <a:endParaRPr lang="fr-FR" dirty="0"/>
          </a:p>
          <a:p>
            <a:pPr algn="ctr"/>
            <a:r>
              <a:rPr lang="fr-FR" dirty="0"/>
              <a:t>Inscriptions : </a:t>
            </a:r>
            <a:r>
              <a:rPr lang="fr-FR" b="1" dirty="0"/>
              <a:t>mercredi 8 octobre de 11h à 13 h </a:t>
            </a:r>
          </a:p>
          <a:p>
            <a:pPr algn="ctr"/>
            <a:r>
              <a:rPr lang="fr-FR" dirty="0"/>
              <a:t>salle des Professeurs au 1er étage de la Faculté des Lettres. </a:t>
            </a:r>
          </a:p>
          <a:p>
            <a:pPr algn="ctr"/>
            <a:r>
              <a:rPr lang="fr-FR" b="1" dirty="0">
                <a:solidFill>
                  <a:schemeClr val="accent1"/>
                </a:solidFill>
              </a:rPr>
              <a:t>Gratuit</a:t>
            </a:r>
            <a:endParaRPr lang="fr-FR" dirty="0">
              <a:solidFill>
                <a:schemeClr val="accent1"/>
              </a:solidFill>
            </a:endParaRPr>
          </a:p>
          <a:p>
            <a:r>
              <a:rPr lang="fr-FR" b="1" i="1" dirty="0"/>
              <a:t>La caution de 5 € versée lors de l’inscription sera restituée le jour de la sortie </a:t>
            </a:r>
            <a:endParaRPr lang="fr-FR" dirty="0"/>
          </a:p>
          <a:p>
            <a:r>
              <a:rPr lang="fr-FR" b="1" i="1" dirty="0"/>
              <a:t>Niveau de langue française requis : A2 minimum </a:t>
            </a:r>
          </a:p>
          <a:p>
            <a:endParaRPr lang="fr-FR" dirty="0"/>
          </a:p>
          <a:p>
            <a:r>
              <a:rPr lang="en-US" dirty="0"/>
              <a:t> </a:t>
            </a:r>
            <a:r>
              <a:rPr lang="en-US" b="1" dirty="0"/>
              <a:t>Contact : </a:t>
            </a:r>
            <a:r>
              <a:rPr lang="en-US" dirty="0"/>
              <a:t>Magda ARRIGHI (06.89.87.68.97) – arrighi.mag@wanadoo.fr </a:t>
            </a:r>
            <a:endParaRPr lang="en-US" b="1" dirty="0"/>
          </a:p>
        </p:txBody>
      </p:sp>
      <p:pic>
        <p:nvPicPr>
          <p:cNvPr id="4" name="Image 3">
            <a:extLst>
              <a:ext uri="{FF2B5EF4-FFF2-40B4-BE49-F238E27FC236}">
                <a16:creationId xmlns:a16="http://schemas.microsoft.com/office/drawing/2014/main" id="{F6F3B902-3A81-72AF-7A59-C63A0C5A33F7}"/>
              </a:ext>
            </a:extLst>
          </p:cNvPr>
          <p:cNvPicPr>
            <a:picLocks noChangeAspect="1"/>
          </p:cNvPicPr>
          <p:nvPr/>
        </p:nvPicPr>
        <p:blipFill>
          <a:blip r:embed="rId3"/>
          <a:stretch>
            <a:fillRect/>
          </a:stretch>
        </p:blipFill>
        <p:spPr>
          <a:xfrm>
            <a:off x="201359" y="3511948"/>
            <a:ext cx="4351169" cy="3353261"/>
          </a:xfrm>
          <a:prstGeom prst="rect">
            <a:avLst/>
          </a:prstGeom>
        </p:spPr>
      </p:pic>
    </p:spTree>
    <p:extLst>
      <p:ext uri="{BB962C8B-B14F-4D97-AF65-F5344CB8AC3E}">
        <p14:creationId xmlns:p14="http://schemas.microsoft.com/office/powerpoint/2010/main" val="2203459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D1D822-630A-449C-9E3A-D064C4E472ED}"/>
              </a:ext>
            </a:extLst>
          </p:cNvPr>
          <p:cNvSpPr>
            <a:spLocks noGrp="1"/>
          </p:cNvSpPr>
          <p:nvPr>
            <p:ph type="title"/>
          </p:nvPr>
        </p:nvSpPr>
        <p:spPr>
          <a:xfrm>
            <a:off x="1024129" y="0"/>
            <a:ext cx="9720072" cy="805343"/>
          </a:xfrm>
        </p:spPr>
        <p:txBody>
          <a:bodyPr/>
          <a:lstStyle/>
          <a:p>
            <a:pPr algn="ctr"/>
            <a:r>
              <a:rPr lang="fr-FR" b="1" dirty="0">
                <a:solidFill>
                  <a:srgbClr val="0070C0"/>
                </a:solidFill>
                <a:latin typeface="Algerian" panose="04020705040A02060702" pitchFamily="82" charset="0"/>
              </a:rPr>
              <a:t>  en cas de problème</a:t>
            </a:r>
          </a:p>
        </p:txBody>
      </p:sp>
      <p:pic>
        <p:nvPicPr>
          <p:cNvPr id="4" name="Picture 2" descr="Drapeau Europe 90x150cm">
            <a:extLst>
              <a:ext uri="{FF2B5EF4-FFF2-40B4-BE49-F238E27FC236}">
                <a16:creationId xmlns:a16="http://schemas.microsoft.com/office/drawing/2014/main" id="{1ABBF38F-DEE2-484C-9EBD-FC067448C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1" y="-496805"/>
            <a:ext cx="2466616" cy="24666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 en biseau 5">
            <a:extLst>
              <a:ext uri="{FF2B5EF4-FFF2-40B4-BE49-F238E27FC236}">
                <a16:creationId xmlns:a16="http://schemas.microsoft.com/office/drawing/2014/main" id="{D2113246-D432-4B8C-B240-5DFEE5D13DEF}"/>
              </a:ext>
            </a:extLst>
          </p:cNvPr>
          <p:cNvSpPr/>
          <p:nvPr/>
        </p:nvSpPr>
        <p:spPr>
          <a:xfrm>
            <a:off x="3611919" y="1277780"/>
            <a:ext cx="4083760" cy="1499616"/>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NE PAS RESTER SEUL</a:t>
            </a:r>
          </a:p>
        </p:txBody>
      </p:sp>
      <p:pic>
        <p:nvPicPr>
          <p:cNvPr id="7" name="Picture 2" descr="Drapeau Europe 90x150cm">
            <a:extLst>
              <a:ext uri="{FF2B5EF4-FFF2-40B4-BE49-F238E27FC236}">
                <a16:creationId xmlns:a16="http://schemas.microsoft.com/office/drawing/2014/main" id="{4C754F03-4D51-45F9-91CB-DA10946A2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8958" y="-464226"/>
            <a:ext cx="2401461" cy="240146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 en biseau 18">
            <a:extLst>
              <a:ext uri="{FF2B5EF4-FFF2-40B4-BE49-F238E27FC236}">
                <a16:creationId xmlns:a16="http://schemas.microsoft.com/office/drawing/2014/main" id="{36BAA648-824F-48C8-9C03-D300D7165407}"/>
              </a:ext>
            </a:extLst>
          </p:cNvPr>
          <p:cNvSpPr/>
          <p:nvPr/>
        </p:nvSpPr>
        <p:spPr>
          <a:xfrm>
            <a:off x="3611919" y="3907724"/>
            <a:ext cx="4083760" cy="1499616"/>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CONTACTER </a:t>
            </a:r>
          </a:p>
          <a:p>
            <a:pPr algn="ctr"/>
            <a:r>
              <a:rPr lang="fr-FR" sz="2400" dirty="0">
                <a:solidFill>
                  <a:schemeClr val="tx1"/>
                </a:solidFill>
              </a:rPr>
              <a:t>Le service relations Internationales</a:t>
            </a:r>
          </a:p>
        </p:txBody>
      </p:sp>
      <p:sp>
        <p:nvSpPr>
          <p:cNvPr id="8" name="Flèche : droite à entaille 7">
            <a:extLst>
              <a:ext uri="{FF2B5EF4-FFF2-40B4-BE49-F238E27FC236}">
                <a16:creationId xmlns:a16="http://schemas.microsoft.com/office/drawing/2014/main" id="{E2632755-0CA0-4F43-8972-3D0E43845AA9}"/>
              </a:ext>
            </a:extLst>
          </p:cNvPr>
          <p:cNvSpPr/>
          <p:nvPr/>
        </p:nvSpPr>
        <p:spPr>
          <a:xfrm rot="5400000">
            <a:off x="5181025" y="2989489"/>
            <a:ext cx="1083868" cy="65968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Picture 2" descr="Logo Label bienvenue en France">
            <a:extLst>
              <a:ext uri="{FF2B5EF4-FFF2-40B4-BE49-F238E27FC236}">
                <a16:creationId xmlns:a16="http://schemas.microsoft.com/office/drawing/2014/main" id="{D113C682-EED9-4314-9678-B8E2E32F75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22" y="2426610"/>
            <a:ext cx="1764257" cy="17642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ogo Label bienvenue en France">
            <a:extLst>
              <a:ext uri="{FF2B5EF4-FFF2-40B4-BE49-F238E27FC236}">
                <a16:creationId xmlns:a16="http://schemas.microsoft.com/office/drawing/2014/main" id="{0BA9545F-3368-4D3B-8957-C07F96CE10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2325" y="2673932"/>
            <a:ext cx="1764257" cy="17642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e que les drapeaux disent de leur pays | National Geographic">
            <a:extLst>
              <a:ext uri="{FF2B5EF4-FFF2-40B4-BE49-F238E27FC236}">
                <a16:creationId xmlns:a16="http://schemas.microsoft.com/office/drawing/2014/main" id="{CE6F9C51-9BF6-4471-B5F5-AC278AB50B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38" y="4909404"/>
            <a:ext cx="2761433" cy="18415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e que les drapeaux disent de leur pays | National Geographic">
            <a:extLst>
              <a:ext uri="{FF2B5EF4-FFF2-40B4-BE49-F238E27FC236}">
                <a16:creationId xmlns:a16="http://schemas.microsoft.com/office/drawing/2014/main" id="{BD462CEE-EFE1-4C05-8762-0EC551EB80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3883" y="4917717"/>
            <a:ext cx="2761433" cy="184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231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D1D822-630A-449C-9E3A-D064C4E472ED}"/>
              </a:ext>
            </a:extLst>
          </p:cNvPr>
          <p:cNvSpPr>
            <a:spLocks noGrp="1"/>
          </p:cNvSpPr>
          <p:nvPr>
            <p:ph type="title"/>
          </p:nvPr>
        </p:nvSpPr>
        <p:spPr>
          <a:xfrm>
            <a:off x="1024129" y="0"/>
            <a:ext cx="9720072" cy="805343"/>
          </a:xfrm>
        </p:spPr>
        <p:txBody>
          <a:bodyPr/>
          <a:lstStyle/>
          <a:p>
            <a:pPr algn="ctr"/>
            <a:r>
              <a:rPr lang="fr-FR" b="1" dirty="0">
                <a:solidFill>
                  <a:srgbClr val="0070C0"/>
                </a:solidFill>
                <a:latin typeface="Algerian" panose="04020705040A02060702" pitchFamily="82" charset="0"/>
              </a:rPr>
              <a:t>  en cas d’HANDICAP</a:t>
            </a:r>
          </a:p>
        </p:txBody>
      </p:sp>
      <p:pic>
        <p:nvPicPr>
          <p:cNvPr id="4" name="Picture 2" descr="Drapeau Europe 90x150cm">
            <a:extLst>
              <a:ext uri="{FF2B5EF4-FFF2-40B4-BE49-F238E27FC236}">
                <a16:creationId xmlns:a16="http://schemas.microsoft.com/office/drawing/2014/main" id="{1ABBF38F-DEE2-484C-9EBD-FC067448C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 y="-340839"/>
            <a:ext cx="2038525" cy="2038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 en biseau 5">
            <a:extLst>
              <a:ext uri="{FF2B5EF4-FFF2-40B4-BE49-F238E27FC236}">
                <a16:creationId xmlns:a16="http://schemas.microsoft.com/office/drawing/2014/main" id="{D2113246-D432-4B8C-B240-5DFEE5D13DEF}"/>
              </a:ext>
            </a:extLst>
          </p:cNvPr>
          <p:cNvSpPr/>
          <p:nvPr/>
        </p:nvSpPr>
        <p:spPr>
          <a:xfrm>
            <a:off x="3744923" y="3048578"/>
            <a:ext cx="4083760" cy="1499616"/>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CELLULE HANDICAP</a:t>
            </a:r>
          </a:p>
        </p:txBody>
      </p:sp>
      <p:pic>
        <p:nvPicPr>
          <p:cNvPr id="7" name="Picture 2" descr="Drapeau Europe 90x150cm">
            <a:extLst>
              <a:ext uri="{FF2B5EF4-FFF2-40B4-BE49-F238E27FC236}">
                <a16:creationId xmlns:a16="http://schemas.microsoft.com/office/drawing/2014/main" id="{4C754F03-4D51-45F9-91CB-DA10946A2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5532" y="-369145"/>
            <a:ext cx="1984678" cy="198467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 en biseau 18">
            <a:extLst>
              <a:ext uri="{FF2B5EF4-FFF2-40B4-BE49-F238E27FC236}">
                <a16:creationId xmlns:a16="http://schemas.microsoft.com/office/drawing/2014/main" id="{36BAA648-824F-48C8-9C03-D300D7165407}"/>
              </a:ext>
            </a:extLst>
          </p:cNvPr>
          <p:cNvSpPr/>
          <p:nvPr/>
        </p:nvSpPr>
        <p:spPr>
          <a:xfrm>
            <a:off x="3744923" y="5092377"/>
            <a:ext cx="4083760" cy="1499616"/>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 ENSEIGNANTS</a:t>
            </a:r>
          </a:p>
        </p:txBody>
      </p:sp>
      <p:sp>
        <p:nvSpPr>
          <p:cNvPr id="8" name="Rectangle : en biseau 7">
            <a:extLst>
              <a:ext uri="{FF2B5EF4-FFF2-40B4-BE49-F238E27FC236}">
                <a16:creationId xmlns:a16="http://schemas.microsoft.com/office/drawing/2014/main" id="{47E69197-826F-4B82-BA64-DA466E4D0A6E}"/>
              </a:ext>
            </a:extLst>
          </p:cNvPr>
          <p:cNvSpPr/>
          <p:nvPr/>
        </p:nvSpPr>
        <p:spPr>
          <a:xfrm>
            <a:off x="3744923" y="865725"/>
            <a:ext cx="4083760" cy="1499616"/>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Fanny</a:t>
            </a:r>
          </a:p>
        </p:txBody>
      </p:sp>
      <p:sp>
        <p:nvSpPr>
          <p:cNvPr id="3" name="Ellipse 2">
            <a:extLst>
              <a:ext uri="{FF2B5EF4-FFF2-40B4-BE49-F238E27FC236}">
                <a16:creationId xmlns:a16="http://schemas.microsoft.com/office/drawing/2014/main" id="{06BC8E0A-E0A9-45B7-9E38-D6FE86E39EDC}"/>
              </a:ext>
            </a:extLst>
          </p:cNvPr>
          <p:cNvSpPr/>
          <p:nvPr/>
        </p:nvSpPr>
        <p:spPr>
          <a:xfrm>
            <a:off x="152228" y="3542354"/>
            <a:ext cx="2156108" cy="1005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PRÉVENIR</a:t>
            </a:r>
          </a:p>
        </p:txBody>
      </p:sp>
      <p:sp>
        <p:nvSpPr>
          <p:cNvPr id="11" name="Flèche : droite à entaille 10">
            <a:extLst>
              <a:ext uri="{FF2B5EF4-FFF2-40B4-BE49-F238E27FC236}">
                <a16:creationId xmlns:a16="http://schemas.microsoft.com/office/drawing/2014/main" id="{A14F5C18-4B72-488A-BAF1-D02F803D95A6}"/>
              </a:ext>
            </a:extLst>
          </p:cNvPr>
          <p:cNvSpPr/>
          <p:nvPr/>
        </p:nvSpPr>
        <p:spPr>
          <a:xfrm>
            <a:off x="2369423" y="3748474"/>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lèche : droite à entaille 11">
            <a:extLst>
              <a:ext uri="{FF2B5EF4-FFF2-40B4-BE49-F238E27FC236}">
                <a16:creationId xmlns:a16="http://schemas.microsoft.com/office/drawing/2014/main" id="{80300310-2C56-468C-8DA4-F0B5663C0FD1}"/>
              </a:ext>
            </a:extLst>
          </p:cNvPr>
          <p:cNvSpPr/>
          <p:nvPr/>
        </p:nvSpPr>
        <p:spPr>
          <a:xfrm rot="19691159">
            <a:off x="732333" y="2053301"/>
            <a:ext cx="2904490" cy="65968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lèche : droite à entaille 12">
            <a:extLst>
              <a:ext uri="{FF2B5EF4-FFF2-40B4-BE49-F238E27FC236}">
                <a16:creationId xmlns:a16="http://schemas.microsoft.com/office/drawing/2014/main" id="{A8D26B5F-4793-46BE-8DDE-68651469B9DC}"/>
              </a:ext>
            </a:extLst>
          </p:cNvPr>
          <p:cNvSpPr/>
          <p:nvPr/>
        </p:nvSpPr>
        <p:spPr>
          <a:xfrm rot="1403077">
            <a:off x="732333" y="5183874"/>
            <a:ext cx="2904490" cy="65968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Picture 6" descr="Ce que les drapeaux disent de leur pays | National Geographic">
            <a:extLst>
              <a:ext uri="{FF2B5EF4-FFF2-40B4-BE49-F238E27FC236}">
                <a16:creationId xmlns:a16="http://schemas.microsoft.com/office/drawing/2014/main" id="{31A6D3FF-900E-48D4-8103-B559FCAF09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8885" y="5600215"/>
            <a:ext cx="1886095" cy="12577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e que les drapeaux disent de leur pays | National Geographic">
            <a:extLst>
              <a:ext uri="{FF2B5EF4-FFF2-40B4-BE49-F238E27FC236}">
                <a16:creationId xmlns:a16="http://schemas.microsoft.com/office/drawing/2014/main" id="{55FAB7F4-30CC-45AD-9280-E0F739A79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 y="5600215"/>
            <a:ext cx="1886095" cy="12577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Logo Label bienvenue en France">
            <a:extLst>
              <a:ext uri="{FF2B5EF4-FFF2-40B4-BE49-F238E27FC236}">
                <a16:creationId xmlns:a16="http://schemas.microsoft.com/office/drawing/2014/main" id="{2B3F5739-CEF2-47BA-BC61-01E5E1C2E5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5532" y="2945428"/>
            <a:ext cx="1764257" cy="176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251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3BA86B-9910-4AEA-B5A4-B33B4BA070E7}"/>
              </a:ext>
            </a:extLst>
          </p:cNvPr>
          <p:cNvSpPr>
            <a:spLocks noGrp="1"/>
          </p:cNvSpPr>
          <p:nvPr>
            <p:ph type="title"/>
          </p:nvPr>
        </p:nvSpPr>
        <p:spPr/>
        <p:txBody>
          <a:bodyPr/>
          <a:lstStyle/>
          <a:p>
            <a:endParaRPr lang="fr-FR"/>
          </a:p>
        </p:txBody>
      </p:sp>
      <p:pic>
        <p:nvPicPr>
          <p:cNvPr id="11" name="Picture 8" descr="Social et solidarités - Ville de Nice">
            <a:extLst>
              <a:ext uri="{FF2B5EF4-FFF2-40B4-BE49-F238E27FC236}">
                <a16:creationId xmlns:a16="http://schemas.microsoft.com/office/drawing/2014/main" id="{60DEE35B-8162-4433-BC91-B636373A2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0965" y="3516476"/>
            <a:ext cx="3854891" cy="20196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ocial et solidarités - Ville de Nice">
            <a:extLst>
              <a:ext uri="{FF2B5EF4-FFF2-40B4-BE49-F238E27FC236}">
                <a16:creationId xmlns:a16="http://schemas.microsoft.com/office/drawing/2014/main" id="{8D8BDBBD-B5A0-4178-B1DD-F485E33D4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155" y="-3680957"/>
            <a:ext cx="28841381" cy="15110242"/>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C0A9E918-A339-4CCB-84C1-5A33013ACA97}"/>
              </a:ext>
            </a:extLst>
          </p:cNvPr>
          <p:cNvSpPr txBox="1"/>
          <p:nvPr/>
        </p:nvSpPr>
        <p:spPr>
          <a:xfrm>
            <a:off x="5884164" y="557784"/>
            <a:ext cx="1380744" cy="461665"/>
          </a:xfrm>
          <a:prstGeom prst="rect">
            <a:avLst/>
          </a:prstGeom>
          <a:noFill/>
        </p:spPr>
        <p:txBody>
          <a:bodyPr wrap="square" rtlCol="0">
            <a:spAutoFit/>
          </a:bodyPr>
          <a:lstStyle/>
          <a:p>
            <a:r>
              <a:rPr lang="fr-FR" sz="2400" b="1" dirty="0"/>
              <a:t>A 153</a:t>
            </a:r>
          </a:p>
        </p:txBody>
      </p:sp>
      <p:pic>
        <p:nvPicPr>
          <p:cNvPr id="4" name="Image 3">
            <a:extLst>
              <a:ext uri="{FF2B5EF4-FFF2-40B4-BE49-F238E27FC236}">
                <a16:creationId xmlns:a16="http://schemas.microsoft.com/office/drawing/2014/main" id="{E5952D0B-1F2C-4BFF-93A3-04FB2BEFD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9550" y="-685800"/>
            <a:ext cx="4912900" cy="7543800"/>
          </a:xfrm>
          <a:prstGeom prst="rect">
            <a:avLst/>
          </a:prstGeom>
        </p:spPr>
      </p:pic>
      <p:sp>
        <p:nvSpPr>
          <p:cNvPr id="5" name="Espace réservé du contenu 4">
            <a:extLst>
              <a:ext uri="{FF2B5EF4-FFF2-40B4-BE49-F238E27FC236}">
                <a16:creationId xmlns:a16="http://schemas.microsoft.com/office/drawing/2014/main" id="{E7BF3334-C62F-3C92-8D98-0257F7C6C400}"/>
              </a:ext>
            </a:extLst>
          </p:cNvPr>
          <p:cNvSpPr>
            <a:spLocks noGrp="1"/>
          </p:cNvSpPr>
          <p:nvPr>
            <p:ph idx="1"/>
          </p:nvPr>
        </p:nvSpPr>
        <p:spPr>
          <a:xfrm>
            <a:off x="1024128" y="-839972"/>
            <a:ext cx="9720073" cy="7149332"/>
          </a:xfrm>
        </p:spPr>
        <p:txBody>
          <a:bodyPr/>
          <a:lstStyle/>
          <a:p>
            <a:r>
              <a:rPr lang="fr-FR" sz="2000" b="1" dirty="0"/>
              <a:t>A 153</a:t>
            </a:r>
          </a:p>
          <a:p>
            <a:endParaRPr lang="fr-FR" dirty="0"/>
          </a:p>
        </p:txBody>
      </p:sp>
      <p:sp>
        <p:nvSpPr>
          <p:cNvPr id="8" name="ZoneTexte 7">
            <a:extLst>
              <a:ext uri="{FF2B5EF4-FFF2-40B4-BE49-F238E27FC236}">
                <a16:creationId xmlns:a16="http://schemas.microsoft.com/office/drawing/2014/main" id="{288821B6-E9B8-7967-C973-B78F8F0A71BD}"/>
              </a:ext>
            </a:extLst>
          </p:cNvPr>
          <p:cNvSpPr txBox="1"/>
          <p:nvPr/>
        </p:nvSpPr>
        <p:spPr>
          <a:xfrm>
            <a:off x="5793903" y="-9930"/>
            <a:ext cx="3527350" cy="369332"/>
          </a:xfrm>
          <a:prstGeom prst="rect">
            <a:avLst/>
          </a:prstGeom>
          <a:noFill/>
        </p:spPr>
        <p:txBody>
          <a:bodyPr wrap="square">
            <a:spAutoFit/>
          </a:bodyPr>
          <a:lstStyle/>
          <a:p>
            <a:r>
              <a:rPr lang="fr-FR" sz="1800" b="1" dirty="0"/>
              <a:t>A 153</a:t>
            </a:r>
          </a:p>
        </p:txBody>
      </p:sp>
    </p:spTree>
    <p:extLst>
      <p:ext uri="{BB962C8B-B14F-4D97-AF65-F5344CB8AC3E}">
        <p14:creationId xmlns:p14="http://schemas.microsoft.com/office/powerpoint/2010/main" val="841755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60334E-AA04-48C5-9077-251A8FD5F106}"/>
              </a:ext>
            </a:extLst>
          </p:cNvPr>
          <p:cNvSpPr>
            <a:spLocks noGrp="1"/>
          </p:cNvSpPr>
          <p:nvPr>
            <p:ph type="title"/>
          </p:nvPr>
        </p:nvSpPr>
        <p:spPr/>
        <p:txBody>
          <a:bodyPr/>
          <a:lstStyle/>
          <a:p>
            <a:endParaRPr lang="fr-FR" dirty="0"/>
          </a:p>
        </p:txBody>
      </p:sp>
      <p:pic>
        <p:nvPicPr>
          <p:cNvPr id="3074" name="Picture 2" descr="Accompagnement psychologique - Crous Paris">
            <a:extLst>
              <a:ext uri="{FF2B5EF4-FFF2-40B4-BE49-F238E27FC236}">
                <a16:creationId xmlns:a16="http://schemas.microsoft.com/office/drawing/2014/main" id="{EF8545AF-438A-4109-8CBF-5D5E0BF80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69" y="2363005"/>
            <a:ext cx="4488517" cy="32060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mment demander de l'aide ou du soutien psychologique?">
            <a:extLst>
              <a:ext uri="{FF2B5EF4-FFF2-40B4-BE49-F238E27FC236}">
                <a16:creationId xmlns:a16="http://schemas.microsoft.com/office/drawing/2014/main" id="{68BB265D-0E0A-48E7-BB4B-6F1129CF802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53268" y="2466905"/>
            <a:ext cx="4488514" cy="400902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0B7903A3-C944-4DE9-8511-0490A0943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562" y="0"/>
            <a:ext cx="4714875" cy="6858000"/>
          </a:xfrm>
          <a:prstGeom prst="rect">
            <a:avLst/>
          </a:prstGeom>
        </p:spPr>
      </p:pic>
      <p:sp>
        <p:nvSpPr>
          <p:cNvPr id="9" name="ZoneTexte 8">
            <a:extLst>
              <a:ext uri="{FF2B5EF4-FFF2-40B4-BE49-F238E27FC236}">
                <a16:creationId xmlns:a16="http://schemas.microsoft.com/office/drawing/2014/main" id="{84FCFFCE-FF23-47E9-8B3B-61DD7DC5E652}"/>
              </a:ext>
            </a:extLst>
          </p:cNvPr>
          <p:cNvSpPr txBox="1"/>
          <p:nvPr/>
        </p:nvSpPr>
        <p:spPr>
          <a:xfrm>
            <a:off x="5547360" y="438912"/>
            <a:ext cx="968535" cy="461665"/>
          </a:xfrm>
          <a:prstGeom prst="rect">
            <a:avLst/>
          </a:prstGeom>
          <a:noFill/>
        </p:spPr>
        <p:txBody>
          <a:bodyPr wrap="none" rtlCol="0">
            <a:spAutoFit/>
          </a:bodyPr>
          <a:lstStyle/>
          <a:p>
            <a:r>
              <a:rPr lang="fr-FR" sz="2400" b="1" dirty="0"/>
              <a:t>A 154</a:t>
            </a:r>
          </a:p>
        </p:txBody>
      </p:sp>
    </p:spTree>
    <p:extLst>
      <p:ext uri="{BB962C8B-B14F-4D97-AF65-F5344CB8AC3E}">
        <p14:creationId xmlns:p14="http://schemas.microsoft.com/office/powerpoint/2010/main" val="3366643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ECD01E1-3112-505A-9EE6-6606C2228D5F}"/>
              </a:ext>
            </a:extLst>
          </p:cNvPr>
          <p:cNvSpPr>
            <a:spLocks noGrp="1"/>
          </p:cNvSpPr>
          <p:nvPr>
            <p:ph type="title"/>
          </p:nvPr>
        </p:nvSpPr>
        <p:spPr>
          <a:xfrm>
            <a:off x="1" y="297712"/>
            <a:ext cx="5468546" cy="1787120"/>
          </a:xfrm>
        </p:spPr>
        <p:txBody>
          <a:bodyPr>
            <a:normAutofit/>
          </a:bodyPr>
          <a:lstStyle/>
          <a:p>
            <a:pPr algn="ctr"/>
            <a:r>
              <a:rPr lang="fr-FR" dirty="0"/>
              <a:t>La cellule d’écoute et de signalement</a:t>
            </a:r>
            <a:endParaRPr lang="fr-FR" dirty="0">
              <a:solidFill>
                <a:srgbClr val="FFFFFF"/>
              </a:solidFill>
            </a:endParaRPr>
          </a:p>
        </p:txBody>
      </p:sp>
      <p:cxnSp>
        <p:nvCxnSpPr>
          <p:cNvPr id="4105" name="Straight Connector 4104">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1F4592E4-2D10-8648-4BBE-B354CD95B118}"/>
              </a:ext>
            </a:extLst>
          </p:cNvPr>
          <p:cNvSpPr>
            <a:spLocks noGrp="1"/>
          </p:cNvSpPr>
          <p:nvPr>
            <p:ph idx="1"/>
          </p:nvPr>
        </p:nvSpPr>
        <p:spPr>
          <a:xfrm>
            <a:off x="159492" y="1924493"/>
            <a:ext cx="5309055" cy="4293426"/>
          </a:xfrm>
        </p:spPr>
        <p:txBody>
          <a:bodyPr>
            <a:normAutofit/>
          </a:bodyPr>
          <a:lstStyle/>
          <a:p>
            <a:r>
              <a:rPr lang="fr-FR" dirty="0">
                <a:solidFill>
                  <a:schemeClr val="bg1"/>
                </a:solidFill>
                <a:hlinkClick r:id="rId2">
                  <a:extLst>
                    <a:ext uri="{A12FA001-AC4F-418D-AE19-62706E023703}">
                      <ahyp:hlinkClr xmlns:ahyp="http://schemas.microsoft.com/office/drawing/2018/hyperlinkcolor" val="tx"/>
                    </a:ext>
                  </a:extLst>
                </a:hlinkClick>
              </a:rPr>
              <a:t>https://univ-cotedazur.fr/universite/responsabilite-ethique-et-universitaire/egalite-femmes-hommes/la-cellule-decoute-et-de-signalement</a:t>
            </a:r>
            <a:endParaRPr lang="fr-FR" dirty="0">
              <a:solidFill>
                <a:schemeClr val="bg1"/>
              </a:solidFill>
            </a:endParaRPr>
          </a:p>
          <a:p>
            <a:endParaRPr lang="fr-FR" dirty="0">
              <a:solidFill>
                <a:schemeClr val="bg1"/>
              </a:solidFill>
            </a:endParaRPr>
          </a:p>
          <a:p>
            <a:endParaRPr lang="fr-FR" dirty="0">
              <a:solidFill>
                <a:schemeClr val="bg1"/>
              </a:solidFill>
            </a:endParaRPr>
          </a:p>
          <a:p>
            <a:r>
              <a:rPr lang="fr-FR" dirty="0"/>
              <a:t>Le rôle de cette cellule est d’apporter écoute, conseils et soutien en toute confidentialité aux personnes qui s’estiment victimes ou témoins d’actes de harcèlement, discriminations et violences.</a:t>
            </a:r>
            <a:endParaRPr lang="fr-FR" dirty="0">
              <a:solidFill>
                <a:srgbClr val="FFFFFF"/>
              </a:solidFill>
            </a:endParaRPr>
          </a:p>
        </p:txBody>
      </p:sp>
      <p:pic>
        <p:nvPicPr>
          <p:cNvPr id="4098" name="Picture 2" descr="Nouvelle prise en charge du harcèlement scolaire - Actu-Juridique">
            <a:extLst>
              <a:ext uri="{FF2B5EF4-FFF2-40B4-BE49-F238E27FC236}">
                <a16:creationId xmlns:a16="http://schemas.microsoft.com/office/drawing/2014/main" id="{05F2125A-0F9F-4290-C020-5035DEBA6B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608086"/>
            <a:ext cx="5455921" cy="364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185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1FE0EF2-A0D2-D8D2-2DAB-F94E977E0B47}"/>
              </a:ext>
            </a:extLst>
          </p:cNvPr>
          <p:cNvSpPr>
            <a:spLocks noGrp="1"/>
          </p:cNvSpPr>
          <p:nvPr>
            <p:ph type="title"/>
          </p:nvPr>
        </p:nvSpPr>
        <p:spPr>
          <a:xfrm>
            <a:off x="550277" y="4543214"/>
            <a:ext cx="5242560" cy="1765715"/>
          </a:xfrm>
        </p:spPr>
        <p:txBody>
          <a:bodyPr>
            <a:normAutofit fontScale="90000"/>
          </a:bodyPr>
          <a:lstStyle/>
          <a:p>
            <a:r>
              <a:rPr lang="fr-FR" sz="2400" dirty="0">
                <a:solidFill>
                  <a:schemeClr val="bg1"/>
                </a:solidFill>
              </a:rPr>
              <a:t>Il existe d’autres dispositifs nationaux et locaux que les victimes peuvent également saisir. Il s’agit d'associations reconnues dans la prise en charge et l’accompagnement des victimes de violences</a:t>
            </a:r>
            <a:r>
              <a:rPr lang="fr-FR" sz="1800" dirty="0">
                <a:solidFill>
                  <a:schemeClr val="bg1"/>
                </a:solidFill>
              </a:rPr>
              <a:t>.</a:t>
            </a:r>
            <a:br>
              <a:rPr lang="fr-FR" sz="1800" dirty="0">
                <a:solidFill>
                  <a:schemeClr val="bg1"/>
                </a:solidFill>
              </a:rPr>
            </a:br>
            <a:endParaRPr lang="fr-FR" sz="1800" dirty="0">
              <a:solidFill>
                <a:srgbClr val="FFFFFF"/>
              </a:solidFill>
            </a:endParaRPr>
          </a:p>
        </p:txBody>
      </p:sp>
      <p:pic>
        <p:nvPicPr>
          <p:cNvPr id="4" name="Picture 2" descr="Nouvelle prise en charge du harcèlement scolaire - Actu-Juridique">
            <a:extLst>
              <a:ext uri="{FF2B5EF4-FFF2-40B4-BE49-F238E27FC236}">
                <a16:creationId xmlns:a16="http://schemas.microsoft.com/office/drawing/2014/main" id="{9145074F-6E2E-C21C-F354-4B364F8E3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41" r="1" b="1"/>
          <a:stretch>
            <a:fillRect/>
          </a:stretch>
        </p:blipFill>
        <p:spPr bwMode="auto">
          <a:xfrm>
            <a:off x="327547" y="321733"/>
            <a:ext cx="5688020" cy="389974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766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CCA04641-0044-856D-BC27-537CD58EE05C}"/>
              </a:ext>
            </a:extLst>
          </p:cNvPr>
          <p:cNvSpPr>
            <a:spLocks noGrp="1"/>
          </p:cNvSpPr>
          <p:nvPr>
            <p:ph idx="1"/>
          </p:nvPr>
        </p:nvSpPr>
        <p:spPr>
          <a:xfrm>
            <a:off x="6176434" y="0"/>
            <a:ext cx="5870254" cy="6536265"/>
          </a:xfrm>
        </p:spPr>
        <p:txBody>
          <a:bodyPr anchor="ctr">
            <a:normAutofit fontScale="85000" lnSpcReduction="20000"/>
          </a:bodyPr>
          <a:lstStyle/>
          <a:p>
            <a:r>
              <a:rPr lang="fr-FR" cap="all" dirty="0">
                <a:solidFill>
                  <a:schemeClr val="bg1"/>
                </a:solidFill>
              </a:rPr>
              <a:t>Les dispositifs externes à l’Université</a:t>
            </a:r>
          </a:p>
          <a:p>
            <a:r>
              <a:rPr lang="fr-FR" b="1" dirty="0">
                <a:solidFill>
                  <a:schemeClr val="bg1"/>
                </a:solidFill>
              </a:rPr>
              <a:t>Numéro d’écoute National </a:t>
            </a:r>
            <a:r>
              <a:rPr lang="fr-FR" dirty="0">
                <a:solidFill>
                  <a:schemeClr val="bg1"/>
                </a:solidFill>
              </a:rPr>
              <a:t>: 3919 destiné aux femmes victimes de violences, à leur entourage et aux </a:t>
            </a:r>
            <a:r>
              <a:rPr lang="fr-FR" dirty="0" err="1">
                <a:solidFill>
                  <a:schemeClr val="bg1"/>
                </a:solidFill>
              </a:rPr>
              <a:t>professionnel·le·s</a:t>
            </a:r>
            <a:r>
              <a:rPr lang="fr-FR" dirty="0">
                <a:solidFill>
                  <a:schemeClr val="bg1"/>
                </a:solidFill>
              </a:rPr>
              <a:t> </a:t>
            </a:r>
            <a:r>
              <a:rPr lang="fr-FR" dirty="0" err="1">
                <a:solidFill>
                  <a:schemeClr val="bg1"/>
                </a:solidFill>
              </a:rPr>
              <a:t>concerné·e·s</a:t>
            </a:r>
            <a:r>
              <a:rPr lang="fr-FR" dirty="0">
                <a:solidFill>
                  <a:schemeClr val="bg1"/>
                </a:solidFill>
              </a:rPr>
              <a:t>. Appel anonyme et gratuit 7jours sur 7, de 9h à 22h du lundi au vendredi et de 9h à 18h les samedi, dimanche et jours fériés ;</a:t>
            </a:r>
          </a:p>
          <a:p>
            <a:r>
              <a:rPr lang="fr-FR" b="1" dirty="0" err="1">
                <a:solidFill>
                  <a:schemeClr val="bg1"/>
                </a:solidFill>
              </a:rPr>
              <a:t>Clasches</a:t>
            </a:r>
            <a:r>
              <a:rPr lang="fr-FR" dirty="0">
                <a:solidFill>
                  <a:schemeClr val="bg1"/>
                </a:solidFill>
              </a:rPr>
              <a:t> : association féministe ouverte à l’ensemble des </a:t>
            </a:r>
            <a:r>
              <a:rPr lang="fr-FR" dirty="0" err="1">
                <a:solidFill>
                  <a:schemeClr val="bg1"/>
                </a:solidFill>
              </a:rPr>
              <a:t>étudiant·e·s</a:t>
            </a:r>
            <a:r>
              <a:rPr lang="fr-FR" dirty="0">
                <a:solidFill>
                  <a:schemeClr val="bg1"/>
                </a:solidFill>
              </a:rPr>
              <a:t>, </a:t>
            </a:r>
            <a:r>
              <a:rPr lang="fr-FR" dirty="0" err="1">
                <a:solidFill>
                  <a:schemeClr val="bg1"/>
                </a:solidFill>
              </a:rPr>
              <a:t>doctorant·e·s</a:t>
            </a:r>
            <a:r>
              <a:rPr lang="fr-FR" dirty="0">
                <a:solidFill>
                  <a:schemeClr val="bg1"/>
                </a:solidFill>
              </a:rPr>
              <a:t>, </a:t>
            </a:r>
            <a:r>
              <a:rPr lang="fr-FR" dirty="0" err="1">
                <a:solidFill>
                  <a:schemeClr val="bg1"/>
                </a:solidFill>
              </a:rPr>
              <a:t>enseignant·e·s</a:t>
            </a:r>
            <a:r>
              <a:rPr lang="fr-FR" dirty="0">
                <a:solidFill>
                  <a:schemeClr val="bg1"/>
                </a:solidFill>
              </a:rPr>
              <a:t> et/ou </a:t>
            </a:r>
            <a:r>
              <a:rPr lang="fr-FR" dirty="0" err="1">
                <a:solidFill>
                  <a:schemeClr val="bg1"/>
                </a:solidFill>
              </a:rPr>
              <a:t>chercheur·e·s</a:t>
            </a:r>
            <a:r>
              <a:rPr lang="fr-FR" dirty="0">
                <a:solidFill>
                  <a:schemeClr val="bg1"/>
                </a:solidFill>
              </a:rPr>
              <a:t> et personnels BIATSS qui </a:t>
            </a:r>
            <a:r>
              <a:rPr lang="fr-FR" dirty="0" err="1">
                <a:solidFill>
                  <a:schemeClr val="bg1"/>
                </a:solidFill>
              </a:rPr>
              <a:t>luttecontre</a:t>
            </a:r>
            <a:r>
              <a:rPr lang="fr-FR" dirty="0">
                <a:solidFill>
                  <a:schemeClr val="bg1"/>
                </a:solidFill>
              </a:rPr>
              <a:t> le harcèlement sexuel dans l’enseignement supérieur : Le guide pratique pour s’informer et se défendre, </a:t>
            </a:r>
            <a:r>
              <a:rPr lang="fr-FR" dirty="0">
                <a:solidFill>
                  <a:schemeClr val="bg1"/>
                </a:solidFill>
                <a:hlinkClick r:id="rId3">
                  <a:extLst>
                    <a:ext uri="{A12FA001-AC4F-418D-AE19-62706E023703}">
                      <ahyp:hlinkClr xmlns:ahyp="http://schemas.microsoft.com/office/drawing/2018/hyperlinkcolor" val="tx"/>
                    </a:ext>
                  </a:extLst>
                </a:hlinkClick>
              </a:rPr>
              <a:t>clasches.fr</a:t>
            </a:r>
            <a:r>
              <a:rPr lang="fr-FR" dirty="0">
                <a:solidFill>
                  <a:schemeClr val="bg1"/>
                </a:solidFill>
              </a:rPr>
              <a:t> ;</a:t>
            </a:r>
          </a:p>
          <a:p>
            <a:r>
              <a:rPr lang="fr-FR" b="1" dirty="0">
                <a:solidFill>
                  <a:schemeClr val="bg1"/>
                </a:solidFill>
              </a:rPr>
              <a:t>CIDFF06</a:t>
            </a:r>
            <a:r>
              <a:rPr lang="fr-FR" dirty="0">
                <a:solidFill>
                  <a:schemeClr val="bg1"/>
                </a:solidFill>
              </a:rPr>
              <a:t> : le centre d’Information sur les Droits des Femmes et des Familles informe, oriente et accompagne le public, en priorité les femmes, notamment dans l’accès aux droits et la lutte contre les violences sexistes. Contact au 04 93 71 55 69 et </a:t>
            </a:r>
            <a:r>
              <a:rPr lang="fr-FR" dirty="0">
                <a:solidFill>
                  <a:schemeClr val="bg1"/>
                </a:solidFill>
                <a:hlinkClick r:id="rId4">
                  <a:extLst>
                    <a:ext uri="{A12FA001-AC4F-418D-AE19-62706E023703}">
                      <ahyp:hlinkClr xmlns:ahyp="http://schemas.microsoft.com/office/drawing/2018/hyperlinkcolor" val="tx"/>
                    </a:ext>
                  </a:extLst>
                </a:hlinkClick>
              </a:rPr>
              <a:t>cidff06.org</a:t>
            </a:r>
            <a:r>
              <a:rPr lang="fr-FR" dirty="0">
                <a:solidFill>
                  <a:schemeClr val="bg1"/>
                </a:solidFill>
              </a:rPr>
              <a:t> ;</a:t>
            </a:r>
          </a:p>
          <a:p>
            <a:r>
              <a:rPr lang="fr-FR" b="1" dirty="0">
                <a:solidFill>
                  <a:schemeClr val="bg1"/>
                </a:solidFill>
              </a:rPr>
              <a:t>Planning familia</a:t>
            </a:r>
            <a:r>
              <a:rPr lang="fr-FR" dirty="0">
                <a:solidFill>
                  <a:schemeClr val="bg1"/>
                </a:solidFill>
              </a:rPr>
              <a:t>l : pour toutes questions liées à la sexualité, à la contraception, l’IVG, les violences, les IST : 04 92 09 17 26. Permanences les 1er et 3e vendredi du mois de 14h30 à 17h30 et par mail </a:t>
            </a:r>
            <a:r>
              <a:rPr lang="fr-FR" dirty="0">
                <a:solidFill>
                  <a:schemeClr val="bg1"/>
                </a:solidFill>
                <a:hlinkClick r:id="rId5">
                  <a:extLst>
                    <a:ext uri="{A12FA001-AC4F-418D-AE19-62706E023703}">
                      <ahyp:hlinkClr xmlns:ahyp="http://schemas.microsoft.com/office/drawing/2018/hyperlinkcolor" val="tx"/>
                    </a:ext>
                  </a:extLst>
                </a:hlinkClick>
              </a:rPr>
              <a:t>mfpf.06@free.fr</a:t>
            </a:r>
            <a:r>
              <a:rPr lang="fr-FR" dirty="0">
                <a:solidFill>
                  <a:schemeClr val="bg1"/>
                </a:solidFill>
              </a:rPr>
              <a:t>. Numéro vert : 0800 08 11 11 du lundi au samedi de 9h à 20h, appels anonymes et gratuits.</a:t>
            </a:r>
            <a:r>
              <a:rPr lang="fr-FR" dirty="0">
                <a:solidFill>
                  <a:schemeClr val="bg1"/>
                </a:solidFill>
                <a:hlinkClick r:id="rId6">
                  <a:extLst>
                    <a:ext uri="{A12FA001-AC4F-418D-AE19-62706E023703}">
                      <ahyp:hlinkClr xmlns:ahyp="http://schemas.microsoft.com/office/drawing/2018/hyperlinkcolor" val="tx"/>
                    </a:ext>
                  </a:extLst>
                </a:hlinkClick>
              </a:rPr>
              <a:t>planning-familial.org</a:t>
            </a:r>
            <a:r>
              <a:rPr lang="fr-FR" dirty="0">
                <a:solidFill>
                  <a:schemeClr val="bg1"/>
                </a:solidFill>
              </a:rPr>
              <a:t> ;</a:t>
            </a:r>
          </a:p>
          <a:p>
            <a:r>
              <a:rPr lang="fr-FR" b="1" dirty="0">
                <a:solidFill>
                  <a:schemeClr val="bg1"/>
                </a:solidFill>
              </a:rPr>
              <a:t>L’ABRI-CÔTIER</a:t>
            </a:r>
            <a:r>
              <a:rPr lang="fr-FR" dirty="0">
                <a:solidFill>
                  <a:schemeClr val="bg1"/>
                </a:solidFill>
              </a:rPr>
              <a:t> : Accueil de jour pour femmes victimes de violences conjugales. Accueil sur rendez-vous lundi à mercredi de 9h à 17h, jeudi de 9h à 12h30 et vendredi de 9h à 15h45. Tel : 04 97 13 39 46.</a:t>
            </a:r>
          </a:p>
          <a:p>
            <a:endParaRPr lang="fr-FR" dirty="0">
              <a:solidFill>
                <a:srgbClr val="FFFFFF"/>
              </a:solidFill>
            </a:endParaRPr>
          </a:p>
        </p:txBody>
      </p:sp>
    </p:spTree>
    <p:extLst>
      <p:ext uri="{BB962C8B-B14F-4D97-AF65-F5344CB8AC3E}">
        <p14:creationId xmlns:p14="http://schemas.microsoft.com/office/powerpoint/2010/main" val="1994964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5AED92-695B-DE0F-0EB6-FBD84FE73CB1}"/>
              </a:ext>
            </a:extLst>
          </p:cNvPr>
          <p:cNvSpPr>
            <a:spLocks noGrp="1"/>
          </p:cNvSpPr>
          <p:nvPr>
            <p:ph type="title"/>
          </p:nvPr>
        </p:nvSpPr>
        <p:spPr/>
        <p:txBody>
          <a:bodyPr/>
          <a:lstStyle/>
          <a:p>
            <a:endParaRPr lang="fr-FR"/>
          </a:p>
        </p:txBody>
      </p:sp>
      <p:pic>
        <p:nvPicPr>
          <p:cNvPr id="4" name="Picture 2" descr="La mobilité entrante | Académie de Versailles">
            <a:extLst>
              <a:ext uri="{FF2B5EF4-FFF2-40B4-BE49-F238E27FC236}">
                <a16:creationId xmlns:a16="http://schemas.microsoft.com/office/drawing/2014/main" id="{D86F13C5-F113-1C25-15F9-21EB136969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043611" cy="700237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Selected0">
            <a:extLst>
              <a:ext uri="{FF2B5EF4-FFF2-40B4-BE49-F238E27FC236}">
                <a16:creationId xmlns:a16="http://schemas.microsoft.com/office/drawing/2014/main" id="{161B69B1-5D75-C96C-74E4-382D06ACE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10" y="-131875"/>
            <a:ext cx="9827290" cy="189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096F5420-5844-935D-C30E-90CE3DD525C1}"/>
              </a:ext>
            </a:extLst>
          </p:cNvPr>
          <p:cNvSpPr txBox="1"/>
          <p:nvPr/>
        </p:nvSpPr>
        <p:spPr>
          <a:xfrm>
            <a:off x="125818" y="2216706"/>
            <a:ext cx="11791974" cy="3416320"/>
          </a:xfrm>
          <a:prstGeom prst="rect">
            <a:avLst/>
          </a:prstGeom>
          <a:noFill/>
        </p:spPr>
        <p:txBody>
          <a:bodyPr wrap="square">
            <a:spAutoFit/>
          </a:bodyPr>
          <a:lstStyle/>
          <a:p>
            <a:pPr marL="0" indent="0" algn="ctr">
              <a:buNone/>
            </a:pPr>
            <a:r>
              <a:rPr lang="fr-FR" sz="3600" b="1" dirty="0">
                <a:solidFill>
                  <a:schemeClr val="accent1">
                    <a:lumMod val="75000"/>
                  </a:schemeClr>
                </a:solidFill>
              </a:rPr>
              <a:t>POLITIQUE ACCUEIL ET SUIVI DES ETUDIANTS INTERNATIONAUX</a:t>
            </a:r>
          </a:p>
          <a:p>
            <a:pPr marL="0" indent="0" algn="ctr">
              <a:buNone/>
            </a:pPr>
            <a:endParaRPr lang="fr-FR" sz="3600" b="1" dirty="0">
              <a:solidFill>
                <a:schemeClr val="accent1">
                  <a:lumMod val="75000"/>
                </a:schemeClr>
              </a:solidFill>
            </a:endParaRPr>
          </a:p>
          <a:p>
            <a:pPr marL="0" indent="0" algn="ctr">
              <a:buNone/>
            </a:pPr>
            <a:r>
              <a:rPr lang="fr-FR" sz="3600" b="1" dirty="0">
                <a:solidFill>
                  <a:schemeClr val="accent1">
                    <a:lumMod val="75000"/>
                  </a:schemeClr>
                </a:solidFill>
              </a:rPr>
              <a:t>EUR ARTS ET HUMANITÉS</a:t>
            </a:r>
          </a:p>
          <a:p>
            <a:pPr algn="ctr"/>
            <a:endParaRPr lang="fr-FR" sz="3600" b="1" dirty="0">
              <a:solidFill>
                <a:schemeClr val="accent1">
                  <a:lumMod val="75000"/>
                </a:schemeClr>
              </a:solidFill>
            </a:endParaRPr>
          </a:p>
          <a:p>
            <a:pPr algn="ctr"/>
            <a:r>
              <a:rPr lang="fr-FR" sz="3600" b="1" dirty="0">
                <a:solidFill>
                  <a:schemeClr val="accent1">
                    <a:lumMod val="75000"/>
                  </a:schemeClr>
                </a:solidFill>
              </a:rPr>
              <a:t>   PORTAIL LETTRES LANGUES ARTS ET COMMUNICATION</a:t>
            </a:r>
          </a:p>
        </p:txBody>
      </p:sp>
    </p:spTree>
    <p:extLst>
      <p:ext uri="{BB962C8B-B14F-4D97-AF65-F5344CB8AC3E}">
        <p14:creationId xmlns:p14="http://schemas.microsoft.com/office/powerpoint/2010/main" val="849029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58CD19-DECA-4B4F-915C-A75255AE7024}"/>
              </a:ext>
            </a:extLst>
          </p:cNvPr>
          <p:cNvSpPr>
            <a:spLocks noGrp="1"/>
          </p:cNvSpPr>
          <p:nvPr>
            <p:ph type="title"/>
          </p:nvPr>
        </p:nvSpPr>
        <p:spPr>
          <a:xfrm>
            <a:off x="-118872" y="-246887"/>
            <a:ext cx="9372599" cy="1335024"/>
          </a:xfrm>
        </p:spPr>
        <p:txBody>
          <a:bodyPr>
            <a:normAutofit/>
          </a:bodyPr>
          <a:lstStyle/>
          <a:p>
            <a:r>
              <a:rPr lang="fr-FR" sz="3600" b="1" dirty="0">
                <a:solidFill>
                  <a:srgbClr val="0070C0"/>
                </a:solidFill>
                <a:latin typeface="Algerian" panose="04020705040A02060702" pitchFamily="82" charset="0"/>
              </a:rPr>
              <a:t> SERVICE RELATIONS INTERNATIONALES</a:t>
            </a:r>
            <a:endParaRPr lang="fr-FR" sz="3600" dirty="0"/>
          </a:p>
        </p:txBody>
      </p:sp>
      <p:sp>
        <p:nvSpPr>
          <p:cNvPr id="3" name="Espace réservé du contenu 2">
            <a:extLst>
              <a:ext uri="{FF2B5EF4-FFF2-40B4-BE49-F238E27FC236}">
                <a16:creationId xmlns:a16="http://schemas.microsoft.com/office/drawing/2014/main" id="{064B3958-5D44-43F7-84CF-4E4B4C717C04}"/>
              </a:ext>
            </a:extLst>
          </p:cNvPr>
          <p:cNvSpPr>
            <a:spLocks noGrp="1"/>
          </p:cNvSpPr>
          <p:nvPr>
            <p:ph idx="1"/>
          </p:nvPr>
        </p:nvSpPr>
        <p:spPr>
          <a:xfrm>
            <a:off x="109727" y="740664"/>
            <a:ext cx="8939671" cy="6117336"/>
          </a:xfrm>
        </p:spPr>
        <p:txBody>
          <a:bodyPr>
            <a:normAutofit/>
          </a:bodyPr>
          <a:lstStyle/>
          <a:p>
            <a:pPr marL="0" indent="0" algn="ctr">
              <a:buNone/>
            </a:pPr>
            <a:r>
              <a:rPr lang="fr-FR" sz="2400" b="1" dirty="0"/>
              <a:t>CAMPUS CARLONE</a:t>
            </a:r>
          </a:p>
          <a:p>
            <a:pPr marL="0" indent="0" algn="ctr">
              <a:buNone/>
            </a:pPr>
            <a:r>
              <a:rPr lang="fr-FR" sz="2400" dirty="0"/>
              <a:t>(PORTAIL LLAC et SHS)</a:t>
            </a:r>
          </a:p>
          <a:p>
            <a:pPr marL="0" indent="0" algn="ctr">
              <a:buNone/>
            </a:pPr>
            <a:r>
              <a:rPr lang="fr-FR" sz="2400" dirty="0"/>
              <a:t>(EUR ARTS ET HUMANITES, ODYSSEE, HEALTHY</a:t>
            </a:r>
            <a:r>
              <a:rPr lang="fr-FR" sz="4400" dirty="0"/>
              <a:t>)</a:t>
            </a:r>
          </a:p>
          <a:p>
            <a:pPr marL="0" indent="0" algn="ctr">
              <a:buNone/>
            </a:pPr>
            <a:endParaRPr lang="fr-FR" b="0" i="0" dirty="0">
              <a:solidFill>
                <a:srgbClr val="000000"/>
              </a:solidFill>
              <a:effectLst/>
              <a:latin typeface="Apple Color Emoji"/>
            </a:endParaRPr>
          </a:p>
          <a:p>
            <a:pPr marL="0" indent="0" algn="ctr">
              <a:buNone/>
            </a:pPr>
            <a:r>
              <a:rPr lang="fr-FR" b="0" i="0" dirty="0">
                <a:solidFill>
                  <a:srgbClr val="000000"/>
                </a:solidFill>
                <a:effectLst/>
                <a:latin typeface="Apple Color Emoji"/>
              </a:rPr>
              <a:t>			                  </a:t>
            </a:r>
            <a:endParaRPr lang="fr-FR" b="1" dirty="0">
              <a:solidFill>
                <a:srgbClr val="000000"/>
              </a:solidFill>
              <a:latin typeface="Apple Color Emoji"/>
            </a:endParaRPr>
          </a:p>
          <a:p>
            <a:pPr marL="0" indent="0" algn="just">
              <a:buNone/>
            </a:pPr>
            <a:r>
              <a:rPr lang="fr-FR" sz="2000" dirty="0"/>
              <a:t>Fanny FERRANDEZ</a:t>
            </a:r>
          </a:p>
          <a:p>
            <a:pPr marL="0" indent="0" algn="just">
              <a:buNone/>
            </a:pPr>
            <a:r>
              <a:rPr lang="fr-FR" sz="2000" dirty="0"/>
              <a:t>Gestionnaire des mobilités internationales</a:t>
            </a:r>
          </a:p>
          <a:p>
            <a:pPr marL="0" indent="0" algn="just">
              <a:buNone/>
            </a:pPr>
            <a:r>
              <a:rPr lang="fr-FR" sz="2000" dirty="0"/>
              <a:t>Bureau A 109</a:t>
            </a:r>
          </a:p>
          <a:p>
            <a:pPr marL="0" indent="0" algn="just">
              <a:buNone/>
            </a:pPr>
            <a:r>
              <a:rPr lang="fr-FR" sz="2000" b="0" i="0" dirty="0">
                <a:solidFill>
                  <a:srgbClr val="000000"/>
                </a:solidFill>
                <a:effectLst/>
                <a:latin typeface="Apple Color Emoji"/>
              </a:rPr>
              <a:t>☎️ </a:t>
            </a:r>
            <a:r>
              <a:rPr lang="fr-FR" sz="2000" dirty="0">
                <a:solidFill>
                  <a:srgbClr val="007FA5"/>
                </a:solidFill>
                <a:effectLst/>
                <a:latin typeface="Arial" panose="020B0604020202020204" pitchFamily="34" charset="0"/>
                <a:ea typeface="Times New Roman" panose="02020603050405020304" pitchFamily="18" charset="0"/>
              </a:rPr>
              <a:t>04 89 15 17 64</a:t>
            </a:r>
          </a:p>
          <a:p>
            <a:pPr marL="0" indent="0" algn="just">
              <a:buNone/>
            </a:pPr>
            <a:r>
              <a:rPr lang="fr-FR" sz="2000" u="sng" dirty="0">
                <a:solidFill>
                  <a:srgbClr val="000000"/>
                </a:solidFill>
                <a:effectLst/>
                <a:latin typeface="Arial" panose="020B0604020202020204" pitchFamily="34" charset="0"/>
                <a:ea typeface="Times New Roman" panose="02020603050405020304" pitchFamily="18" charset="0"/>
                <a:hlinkClick r:id="rId3"/>
              </a:rPr>
              <a:t>campus-carlone.ri@univ-cotedazur.fr</a:t>
            </a:r>
            <a:endParaRPr lang="fr-FR" sz="2000" dirty="0"/>
          </a:p>
          <a:p>
            <a:pPr marL="0" indent="0" algn="just">
              <a:buNone/>
            </a:pPr>
            <a:endParaRPr lang="fr-FR" sz="3600" dirty="0"/>
          </a:p>
          <a:p>
            <a:endParaRPr lang="fr-FR" sz="3600" dirty="0"/>
          </a:p>
          <a:p>
            <a:endParaRPr lang="fr-FR" dirty="0"/>
          </a:p>
        </p:txBody>
      </p:sp>
      <p:pic>
        <p:nvPicPr>
          <p:cNvPr id="4" name="Picture 3">
            <a:extLst>
              <a:ext uri="{FF2B5EF4-FFF2-40B4-BE49-F238E27FC236}">
                <a16:creationId xmlns:a16="http://schemas.microsoft.com/office/drawing/2014/main" id="{5FA28EAC-6289-4AE3-AD0E-C1CCDC156DB3}"/>
              </a:ext>
            </a:extLst>
          </p:cNvPr>
          <p:cNvPicPr>
            <a:picLocks noChangeAspect="1"/>
          </p:cNvPicPr>
          <p:nvPr/>
        </p:nvPicPr>
        <p:blipFill rotWithShape="1">
          <a:blip r:embed="rId4"/>
          <a:srcRect l="15584" r="18638"/>
          <a:stretch/>
        </p:blipFill>
        <p:spPr>
          <a:xfrm>
            <a:off x="9049398" y="0"/>
            <a:ext cx="3142602" cy="6929021"/>
          </a:xfrm>
          <a:prstGeom prst="rect">
            <a:avLst/>
          </a:prstGeom>
        </p:spPr>
      </p:pic>
      <p:pic>
        <p:nvPicPr>
          <p:cNvPr id="6" name="Picture 2" descr="Logo Label bienvenue en France">
            <a:extLst>
              <a:ext uri="{FF2B5EF4-FFF2-40B4-BE49-F238E27FC236}">
                <a16:creationId xmlns:a16="http://schemas.microsoft.com/office/drawing/2014/main" id="{F2E4D96F-BCE5-4733-990D-DC24DC8CCF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1958" y="210306"/>
            <a:ext cx="2357482" cy="235748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Une image contenant Visage humain, personne, sourire, ciel&#10;&#10;Le contenu généré par l’IA peut être incorrect.">
            <a:extLst>
              <a:ext uri="{FF2B5EF4-FFF2-40B4-BE49-F238E27FC236}">
                <a16:creationId xmlns:a16="http://schemas.microsoft.com/office/drawing/2014/main" id="{9AEDA109-3490-6733-6280-BD984C20E4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0178" y="2363212"/>
            <a:ext cx="3035825" cy="4357628"/>
          </a:xfrm>
          <a:prstGeom prst="rect">
            <a:avLst/>
          </a:prstGeom>
        </p:spPr>
      </p:pic>
    </p:spTree>
    <p:extLst>
      <p:ext uri="{BB962C8B-B14F-4D97-AF65-F5344CB8AC3E}">
        <p14:creationId xmlns:p14="http://schemas.microsoft.com/office/powerpoint/2010/main" val="989703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D6AF0B-2C14-4AFD-951F-DAA2B2BEB136}"/>
              </a:ext>
            </a:extLst>
          </p:cNvPr>
          <p:cNvSpPr>
            <a:spLocks noGrp="1"/>
          </p:cNvSpPr>
          <p:nvPr>
            <p:ph type="title"/>
          </p:nvPr>
        </p:nvSpPr>
        <p:spPr>
          <a:xfrm>
            <a:off x="-249501" y="595013"/>
            <a:ext cx="9720072" cy="1499616"/>
          </a:xfrm>
        </p:spPr>
        <p:txBody>
          <a:bodyPr>
            <a:normAutofit/>
          </a:bodyPr>
          <a:lstStyle/>
          <a:p>
            <a:pPr algn="ctr"/>
            <a:r>
              <a:rPr lang="fr-FR" sz="4400" b="1" dirty="0">
                <a:solidFill>
                  <a:srgbClr val="0070C0"/>
                </a:solidFill>
                <a:latin typeface="Algerian" panose="04020705040A02060702" pitchFamily="82" charset="0"/>
              </a:rPr>
              <a:t>RELATIONS INTERNATIONALES</a:t>
            </a:r>
          </a:p>
        </p:txBody>
      </p:sp>
      <p:sp>
        <p:nvSpPr>
          <p:cNvPr id="3" name="Espace réservé du contenu 2">
            <a:extLst>
              <a:ext uri="{FF2B5EF4-FFF2-40B4-BE49-F238E27FC236}">
                <a16:creationId xmlns:a16="http://schemas.microsoft.com/office/drawing/2014/main" id="{233A8849-EA22-49AF-982B-06AF1428821C}"/>
              </a:ext>
            </a:extLst>
          </p:cNvPr>
          <p:cNvSpPr>
            <a:spLocks noGrp="1"/>
          </p:cNvSpPr>
          <p:nvPr>
            <p:ph idx="1"/>
          </p:nvPr>
        </p:nvSpPr>
        <p:spPr>
          <a:xfrm>
            <a:off x="342900" y="2066073"/>
            <a:ext cx="10401301" cy="4214731"/>
          </a:xfrm>
        </p:spPr>
        <p:txBody>
          <a:bodyPr/>
          <a:lstStyle/>
          <a:p>
            <a:r>
              <a:rPr lang="fr-FR" dirty="0"/>
              <a:t>Armanda MANGUITO-BOUZY</a:t>
            </a:r>
          </a:p>
          <a:p>
            <a:r>
              <a:rPr lang="fr-FR" dirty="0"/>
              <a:t>Assesseure Relations Internationales </a:t>
            </a:r>
          </a:p>
          <a:p>
            <a:r>
              <a:rPr lang="fr-FR" dirty="0"/>
              <a:t>EUR (Ecole Universitaire de Recherche) Arts et Humanités</a:t>
            </a:r>
          </a:p>
          <a:p>
            <a:r>
              <a:rPr lang="fr-FR" dirty="0"/>
              <a:t>PORTAIL LLAC (Lettres Langues Arts et Communication)</a:t>
            </a:r>
          </a:p>
          <a:p>
            <a:r>
              <a:rPr lang="fr-FR" dirty="0"/>
              <a:t>Bureau H 415</a:t>
            </a:r>
          </a:p>
          <a:p>
            <a:r>
              <a:rPr lang="fr-FR" dirty="0">
                <a:hlinkClick r:id="rId3"/>
              </a:rPr>
              <a:t>Armanda.manguito@univ-cotedazur.fr</a:t>
            </a:r>
            <a:endParaRPr lang="fr-FR" dirty="0"/>
          </a:p>
          <a:p>
            <a:r>
              <a:rPr lang="fr-FR" b="0" i="0" dirty="0">
                <a:solidFill>
                  <a:srgbClr val="000000"/>
                </a:solidFill>
                <a:effectLst/>
                <a:latin typeface="Apple Color Emoji"/>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06 42 30 57 87</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4" name="Picture 3">
            <a:extLst>
              <a:ext uri="{FF2B5EF4-FFF2-40B4-BE49-F238E27FC236}">
                <a16:creationId xmlns:a16="http://schemas.microsoft.com/office/drawing/2014/main" id="{FC43B9EF-CB3F-49D4-B6F7-D88D4343BEEF}"/>
              </a:ext>
            </a:extLst>
          </p:cNvPr>
          <p:cNvPicPr>
            <a:picLocks noChangeAspect="1"/>
          </p:cNvPicPr>
          <p:nvPr/>
        </p:nvPicPr>
        <p:blipFill rotWithShape="1">
          <a:blip r:embed="rId4"/>
          <a:srcRect l="15584" r="18638"/>
          <a:stretch/>
        </p:blipFill>
        <p:spPr>
          <a:xfrm>
            <a:off x="9049398" y="0"/>
            <a:ext cx="3071198" cy="6858000"/>
          </a:xfrm>
          <a:prstGeom prst="rect">
            <a:avLst/>
          </a:prstGeom>
        </p:spPr>
      </p:pic>
      <p:pic>
        <p:nvPicPr>
          <p:cNvPr id="7170" name="Picture 2" descr="Logo Label bienvenue en France">
            <a:extLst>
              <a:ext uri="{FF2B5EF4-FFF2-40B4-BE49-F238E27FC236}">
                <a16:creationId xmlns:a16="http://schemas.microsoft.com/office/drawing/2014/main" id="{CD4F1E50-C6D7-49D6-9E14-B48302BFCB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5808" y="4838714"/>
            <a:ext cx="1610192" cy="161019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Selected0">
            <a:extLst>
              <a:ext uri="{FF2B5EF4-FFF2-40B4-BE49-F238E27FC236}">
                <a16:creationId xmlns:a16="http://schemas.microsoft.com/office/drawing/2014/main" id="{4A100E47-0936-4584-A1FF-F452DB9E72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1689" y="452198"/>
            <a:ext cx="2846615" cy="71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descr="Une image contenant personne, Visage humain, sourire, intérieur&#10;&#10;Le contenu généré par l’IA peut être incorrect.">
            <a:extLst>
              <a:ext uri="{FF2B5EF4-FFF2-40B4-BE49-F238E27FC236}">
                <a16:creationId xmlns:a16="http://schemas.microsoft.com/office/drawing/2014/main" id="{16E09E3A-ED2A-2AA6-56EE-F778C82858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9637" y="2488019"/>
            <a:ext cx="1394692" cy="2350695"/>
          </a:xfrm>
          <a:prstGeom prst="rect">
            <a:avLst/>
          </a:prstGeom>
        </p:spPr>
      </p:pic>
    </p:spTree>
    <p:extLst>
      <p:ext uri="{BB962C8B-B14F-4D97-AF65-F5344CB8AC3E}">
        <p14:creationId xmlns:p14="http://schemas.microsoft.com/office/powerpoint/2010/main" val="991144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e libre : forme 4">
            <a:extLst>
              <a:ext uri="{FF2B5EF4-FFF2-40B4-BE49-F238E27FC236}">
                <a16:creationId xmlns:a16="http://schemas.microsoft.com/office/drawing/2014/main" id="{77DE93B2-06CB-E751-6AB5-24F010BC2178}"/>
              </a:ext>
            </a:extLst>
          </p:cNvPr>
          <p:cNvSpPr/>
          <p:nvPr/>
        </p:nvSpPr>
        <p:spPr>
          <a:xfrm>
            <a:off x="78070" y="4153428"/>
            <a:ext cx="7095744" cy="2449210"/>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fr-FR"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ctr" defTabSz="1422400">
              <a:spcBef>
                <a:spcPct val="0"/>
              </a:spcBef>
            </a:pPr>
            <a:r>
              <a:rPr lang="fr-FR"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Chloé Oddou</a:t>
            </a:r>
          </a:p>
          <a:p>
            <a:pPr lvl="0" algn="ctr" defTabSz="1422400">
              <a:spcBef>
                <a:spcPct val="0"/>
              </a:spcBef>
            </a:pP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Coordinatrice des étudiants extracommunautaires</a:t>
            </a:r>
          </a:p>
          <a:p>
            <a:pPr lvl="0" algn="ctr" defTabSz="1422400">
              <a:lnSpc>
                <a:spcPct val="90000"/>
              </a:lnSpc>
              <a:spcBef>
                <a:spcPct val="0"/>
              </a:spcBef>
              <a:spcAft>
                <a:spcPct val="35000"/>
              </a:spcAft>
            </a:pPr>
            <a:r>
              <a:rPr lang="fr-FR"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Bureau A 010</a:t>
            </a:r>
            <a:endPar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ctr" defTabSz="1422400">
              <a:lnSpc>
                <a:spcPct val="90000"/>
              </a:lnSpc>
              <a:spcBef>
                <a:spcPct val="0"/>
              </a:spcBef>
              <a:spcAft>
                <a:spcPct val="35000"/>
              </a:spcAft>
            </a:pPr>
            <a:r>
              <a:rPr lang="fr-FR"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Chloe.oddou</a:t>
            </a:r>
            <a:r>
              <a:rPr lang="fr-F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@univ-cotedazur.fr</a:t>
            </a:r>
            <a:endParaRPr lang="fr-F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ctr" defTabSz="1422400">
              <a:lnSpc>
                <a:spcPct val="90000"/>
              </a:lnSpc>
              <a:spcBef>
                <a:spcPct val="0"/>
              </a:spcBef>
              <a:spcAft>
                <a:spcPct val="35000"/>
              </a:spcAft>
            </a:pPr>
            <a:r>
              <a:rPr lang="fr-FR" sz="1800" b="1" dirty="0">
                <a:solidFill>
                  <a:srgbClr val="212121"/>
                </a:solidFill>
                <a:effectLst/>
                <a:latin typeface="Arial" panose="020B0604020202020204" pitchFamily="34" charset="0"/>
                <a:ea typeface="Calibri" panose="020F0502020204030204" pitchFamily="34" charset="0"/>
              </a:rPr>
              <a:t>	</a:t>
            </a:r>
            <a:r>
              <a:rPr lang="fr-FR" b="0" i="0" dirty="0">
                <a:solidFill>
                  <a:srgbClr val="000000"/>
                </a:solidFill>
                <a:effectLst/>
                <a:latin typeface="Apple Color Emoji"/>
              </a:rPr>
              <a:t> ☎️ </a:t>
            </a:r>
            <a:r>
              <a:rPr lang="fr-FR" sz="1800" b="1" dirty="0">
                <a:solidFill>
                  <a:srgbClr val="212121"/>
                </a:solidFill>
                <a:effectLst/>
                <a:latin typeface="Arial" panose="020B0604020202020204" pitchFamily="34" charset="0"/>
                <a:ea typeface="Calibri" panose="020F0502020204030204" pitchFamily="34" charset="0"/>
                <a:cs typeface="Arial" panose="020B0604020202020204" pitchFamily="34" charset="0"/>
              </a:rPr>
              <a:t>+33 </a:t>
            </a:r>
            <a:r>
              <a:rPr lang="fr-FR"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4 89 15 18 06 </a:t>
            </a:r>
            <a:r>
              <a:rPr lang="fr-FR" sz="1800" b="1" dirty="0">
                <a:solidFill>
                  <a:srgbClr val="212121"/>
                </a:solidFill>
                <a:effectLst/>
                <a:latin typeface="Arial" panose="020B0604020202020204" pitchFamily="34" charset="0"/>
                <a:ea typeface="Calibri" panose="020F0502020204030204" pitchFamily="34" charset="0"/>
                <a:cs typeface="Arial" panose="020B0604020202020204" pitchFamily="34" charset="0"/>
              </a:rPr>
              <a:t>		</a:t>
            </a:r>
            <a:endParaRPr lang="fr-FR" b="1" dirty="0">
              <a:solidFill>
                <a:srgbClr val="212121"/>
              </a:solidFill>
              <a:latin typeface="Arial" panose="020B0604020202020204" pitchFamily="34" charset="0"/>
              <a:ea typeface="Calibri" panose="020F0502020204030204" pitchFamily="34" charset="0"/>
              <a:cs typeface="Arial" panose="020B0604020202020204" pitchFamily="34" charset="0"/>
            </a:endParaRPr>
          </a:p>
          <a:p>
            <a:pPr lvl="0" algn="ctr" defTabSz="1422400">
              <a:lnSpc>
                <a:spcPct val="90000"/>
              </a:lnSpc>
              <a:spcBef>
                <a:spcPct val="0"/>
              </a:spcBef>
              <a:spcAft>
                <a:spcPct val="35000"/>
              </a:spcAft>
            </a:pPr>
            <a:r>
              <a:rPr lang="fr-FR" b="0" i="0" dirty="0">
                <a:solidFill>
                  <a:srgbClr val="000000"/>
                </a:solidFill>
                <a:effectLst/>
                <a:latin typeface="Apple Color Emoji"/>
              </a:rPr>
              <a:t>☎️ </a:t>
            </a:r>
            <a:r>
              <a:rPr lang="fr-FR" sz="1800" b="1" dirty="0">
                <a:solidFill>
                  <a:srgbClr val="212121"/>
                </a:solidFill>
                <a:effectLst/>
                <a:latin typeface="Arial" panose="020B0604020202020204" pitchFamily="34" charset="0"/>
                <a:ea typeface="Calibri" panose="020F0502020204030204" pitchFamily="34" charset="0"/>
                <a:cs typeface="Arial" panose="020B0604020202020204" pitchFamily="34" charset="0"/>
              </a:rPr>
              <a:t>+33 6 58 63 23 92</a:t>
            </a:r>
          </a:p>
          <a:p>
            <a:endParaRPr lang="fr-FR"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EDACDF47-25E8-E11D-D3AD-9BD8A18378E1}"/>
              </a:ext>
            </a:extLst>
          </p:cNvPr>
          <p:cNvSpPr txBox="1"/>
          <p:nvPr/>
        </p:nvSpPr>
        <p:spPr>
          <a:xfrm>
            <a:off x="4372495" y="341203"/>
            <a:ext cx="4330930" cy="3416320"/>
          </a:xfrm>
          <a:prstGeom prst="rect">
            <a:avLst/>
          </a:prstGeom>
          <a:noFill/>
          <a:ln w="76200">
            <a:solidFill>
              <a:schemeClr val="accent1">
                <a:lumMod val="40000"/>
                <a:lumOff val="60000"/>
              </a:schemeClr>
            </a:solidFill>
          </a:ln>
        </p:spPr>
        <p:txBody>
          <a:bodyPr wrap="square" rtlCol="0">
            <a:spAutoFit/>
          </a:bodyPr>
          <a:lstStyle/>
          <a:p>
            <a:endParaRPr lang="fr-FR" b="1" dirty="0"/>
          </a:p>
          <a:p>
            <a:pPr algn="ctr"/>
            <a:r>
              <a:rPr lang="fr-FR" b="1" dirty="0"/>
              <a:t>Accueil et intégration</a:t>
            </a:r>
          </a:p>
          <a:p>
            <a:pPr algn="ctr"/>
            <a:endParaRPr lang="fr-FR" b="1" dirty="0"/>
          </a:p>
          <a:p>
            <a:pPr algn="ctr"/>
            <a:r>
              <a:rPr lang="fr-FR" b="1" dirty="0"/>
              <a:t>Démarches administratives</a:t>
            </a:r>
          </a:p>
          <a:p>
            <a:pPr algn="ctr"/>
            <a:endParaRPr lang="fr-FR" b="1" dirty="0"/>
          </a:p>
          <a:p>
            <a:pPr algn="ctr"/>
            <a:r>
              <a:rPr lang="fr-FR" b="1" dirty="0"/>
              <a:t>Vie quotidienne</a:t>
            </a:r>
          </a:p>
          <a:p>
            <a:pPr algn="ctr"/>
            <a:endParaRPr lang="fr-FR" b="1" dirty="0"/>
          </a:p>
          <a:p>
            <a:pPr algn="ctr"/>
            <a:r>
              <a:rPr lang="fr-FR" b="1" dirty="0"/>
              <a:t>Santé et bien-être</a:t>
            </a:r>
          </a:p>
          <a:p>
            <a:pPr algn="ctr"/>
            <a:endParaRPr lang="fr-FR" b="1" dirty="0"/>
          </a:p>
          <a:p>
            <a:pPr algn="ctr"/>
            <a:r>
              <a:rPr lang="fr-FR" b="1" dirty="0"/>
              <a:t>Vie universitaire et culturelle</a:t>
            </a:r>
          </a:p>
          <a:p>
            <a:endParaRPr lang="fr-FR" dirty="0">
              <a:latin typeface="Times New Roman" panose="02020603050405020304" pitchFamily="18" charset="0"/>
              <a:ea typeface="Times New Roman" panose="02020603050405020304" pitchFamily="18" charset="0"/>
            </a:endParaRPr>
          </a:p>
          <a:p>
            <a:pPr algn="just"/>
            <a:endParaRPr lang="fr-FR" dirty="0">
              <a:latin typeface="Times New Roman" panose="02020603050405020304" pitchFamily="18" charset="0"/>
              <a:ea typeface="Times New Roman" panose="02020603050405020304" pitchFamily="18" charset="0"/>
            </a:endParaRPr>
          </a:p>
        </p:txBody>
      </p:sp>
      <p:pic>
        <p:nvPicPr>
          <p:cNvPr id="10" name="Picture 3">
            <a:extLst>
              <a:ext uri="{FF2B5EF4-FFF2-40B4-BE49-F238E27FC236}">
                <a16:creationId xmlns:a16="http://schemas.microsoft.com/office/drawing/2014/main" id="{92070A5B-70C0-4FDF-B800-EC145D59B6AB}"/>
              </a:ext>
            </a:extLst>
          </p:cNvPr>
          <p:cNvPicPr>
            <a:picLocks noChangeAspect="1"/>
          </p:cNvPicPr>
          <p:nvPr/>
        </p:nvPicPr>
        <p:blipFill rotWithShape="1">
          <a:blip r:embed="rId4"/>
          <a:srcRect l="15584" r="18638"/>
          <a:stretch/>
        </p:blipFill>
        <p:spPr>
          <a:xfrm>
            <a:off x="9784080" y="0"/>
            <a:ext cx="2336516" cy="6858000"/>
          </a:xfrm>
          <a:prstGeom prst="rect">
            <a:avLst/>
          </a:prstGeom>
        </p:spPr>
      </p:pic>
      <p:pic>
        <p:nvPicPr>
          <p:cNvPr id="11" name="Picture 3">
            <a:extLst>
              <a:ext uri="{FF2B5EF4-FFF2-40B4-BE49-F238E27FC236}">
                <a16:creationId xmlns:a16="http://schemas.microsoft.com/office/drawing/2014/main" id="{5768BC67-C6F4-4FC0-9C98-5A55E7753AAC}"/>
              </a:ext>
            </a:extLst>
          </p:cNvPr>
          <p:cNvPicPr>
            <a:picLocks noChangeAspect="1"/>
          </p:cNvPicPr>
          <p:nvPr/>
        </p:nvPicPr>
        <p:blipFill rotWithShape="1">
          <a:blip r:embed="rId4"/>
          <a:srcRect l="15584" r="18638"/>
          <a:stretch/>
        </p:blipFill>
        <p:spPr>
          <a:xfrm>
            <a:off x="9784080" y="-95168"/>
            <a:ext cx="2336516" cy="6858000"/>
          </a:xfrm>
          <a:prstGeom prst="rect">
            <a:avLst/>
          </a:prstGeom>
        </p:spPr>
      </p:pic>
      <p:pic>
        <p:nvPicPr>
          <p:cNvPr id="12" name="Picture 2" descr="Logo Label bienvenue en France">
            <a:extLst>
              <a:ext uri="{FF2B5EF4-FFF2-40B4-BE49-F238E27FC236}">
                <a16:creationId xmlns:a16="http://schemas.microsoft.com/office/drawing/2014/main" id="{48B736C7-292B-4C51-BEE0-9CD6C6A745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0209" y="557738"/>
            <a:ext cx="1764257" cy="176425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1210C3A7-0DB0-44F2-AB42-7CFD9BC54F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086" y="309384"/>
            <a:ext cx="2724014" cy="3629748"/>
          </a:xfrm>
          <a:prstGeom prst="rect">
            <a:avLst/>
          </a:prstGeom>
        </p:spPr>
      </p:pic>
    </p:spTree>
    <p:extLst>
      <p:ext uri="{BB962C8B-B14F-4D97-AF65-F5344CB8AC3E}">
        <p14:creationId xmlns:p14="http://schemas.microsoft.com/office/powerpoint/2010/main" val="393485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EF9886-ECF6-4EDE-A6D1-EEA27D120294}"/>
              </a:ext>
            </a:extLst>
          </p:cNvPr>
          <p:cNvSpPr>
            <a:spLocks noGrp="1"/>
          </p:cNvSpPr>
          <p:nvPr>
            <p:ph type="title"/>
          </p:nvPr>
        </p:nvSpPr>
        <p:spPr>
          <a:xfrm>
            <a:off x="191454" y="234093"/>
            <a:ext cx="11392331" cy="2044931"/>
          </a:xfrm>
        </p:spPr>
        <p:txBody>
          <a:bodyPr/>
          <a:lstStyle/>
          <a:p>
            <a:pPr algn="ctr"/>
            <a:r>
              <a:rPr lang="fr-FR" dirty="0" err="1">
                <a:solidFill>
                  <a:schemeClr val="accent2">
                    <a:lumMod val="75000"/>
                  </a:schemeClr>
                </a:solidFill>
              </a:rPr>
              <a:t>ActivitÉs</a:t>
            </a:r>
            <a:r>
              <a:rPr lang="fr-FR" dirty="0">
                <a:solidFill>
                  <a:schemeClr val="accent2">
                    <a:lumMod val="75000"/>
                  </a:schemeClr>
                </a:solidFill>
              </a:rPr>
              <a:t> </a:t>
            </a:r>
            <a:r>
              <a:rPr lang="fr-FR" dirty="0" err="1">
                <a:solidFill>
                  <a:schemeClr val="accent2">
                    <a:lumMod val="75000"/>
                  </a:schemeClr>
                </a:solidFill>
              </a:rPr>
              <a:t>destinÉes</a:t>
            </a:r>
            <a:r>
              <a:rPr lang="fr-FR" dirty="0">
                <a:solidFill>
                  <a:schemeClr val="accent2">
                    <a:lumMod val="75000"/>
                  </a:schemeClr>
                </a:solidFill>
              </a:rPr>
              <a:t> aux </a:t>
            </a:r>
            <a:br>
              <a:rPr lang="fr-FR" dirty="0">
                <a:solidFill>
                  <a:schemeClr val="accent2">
                    <a:lumMod val="75000"/>
                  </a:schemeClr>
                </a:solidFill>
              </a:rPr>
            </a:br>
            <a:r>
              <a:rPr lang="fr-FR" dirty="0">
                <a:solidFill>
                  <a:schemeClr val="accent2">
                    <a:lumMod val="75000"/>
                  </a:schemeClr>
                </a:solidFill>
              </a:rPr>
              <a:t>Étudiants internationaux</a:t>
            </a:r>
            <a:br>
              <a:rPr lang="fr-FR" dirty="0">
                <a:solidFill>
                  <a:schemeClr val="accent2">
                    <a:lumMod val="75000"/>
                  </a:schemeClr>
                </a:solidFill>
              </a:rPr>
            </a:br>
            <a:r>
              <a:rPr lang="fr-FR" dirty="0">
                <a:solidFill>
                  <a:schemeClr val="accent2">
                    <a:lumMod val="75000"/>
                  </a:schemeClr>
                </a:solidFill>
              </a:rPr>
              <a:t>PORTAIL LLAC   /   EUR ARTS ET HUMANITÉS</a:t>
            </a:r>
          </a:p>
        </p:txBody>
      </p:sp>
      <p:pic>
        <p:nvPicPr>
          <p:cNvPr id="1026" name="Picture 2" descr="École Municipale de Danse - Marly-la-Ville">
            <a:extLst>
              <a:ext uri="{FF2B5EF4-FFF2-40B4-BE49-F238E27FC236}">
                <a16:creationId xmlns:a16="http://schemas.microsoft.com/office/drawing/2014/main" id="{BE223A4A-2A18-4A90-B8B3-311094C9025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1454" y="2143347"/>
            <a:ext cx="3665358" cy="24356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urs de français - Ville de Paris">
            <a:extLst>
              <a:ext uri="{FF2B5EF4-FFF2-40B4-BE49-F238E27FC236}">
                <a16:creationId xmlns:a16="http://schemas.microsoft.com/office/drawing/2014/main" id="{B780C8E2-AC1B-41FA-8273-183885DD50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1205" y="2152996"/>
            <a:ext cx="4093999" cy="25587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s avantages des cours de théâtre">
            <a:extLst>
              <a:ext uri="{FF2B5EF4-FFF2-40B4-BE49-F238E27FC236}">
                <a16:creationId xmlns:a16="http://schemas.microsoft.com/office/drawing/2014/main" id="{DD4F235D-76FF-4966-8E8B-31DA347A57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1484" y="4515147"/>
            <a:ext cx="4169721" cy="23428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ogo Label bienvenue en France">
            <a:extLst>
              <a:ext uri="{FF2B5EF4-FFF2-40B4-BE49-F238E27FC236}">
                <a16:creationId xmlns:a16="http://schemas.microsoft.com/office/drawing/2014/main" id="{3F17F297-9E8F-4B2E-A24B-0F275F8C38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764257" cy="17642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Label bienvenue en France">
            <a:extLst>
              <a:ext uri="{FF2B5EF4-FFF2-40B4-BE49-F238E27FC236}">
                <a16:creationId xmlns:a16="http://schemas.microsoft.com/office/drawing/2014/main" id="{5AD0BEBC-8A71-447F-AAAE-79311FF480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7743" y="-1"/>
            <a:ext cx="1764257" cy="176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453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rchemin : horizontal 17">
            <a:extLst>
              <a:ext uri="{FF2B5EF4-FFF2-40B4-BE49-F238E27FC236}">
                <a16:creationId xmlns:a16="http://schemas.microsoft.com/office/drawing/2014/main" id="{0745DAB6-D7A4-4C46-A5F3-CD31C7B9D05F}"/>
              </a:ext>
            </a:extLst>
          </p:cNvPr>
          <p:cNvSpPr/>
          <p:nvPr/>
        </p:nvSpPr>
        <p:spPr>
          <a:xfrm>
            <a:off x="5683747" y="1214997"/>
            <a:ext cx="4774592"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jeudi de 17h à 19h</a:t>
            </a:r>
          </a:p>
          <a:p>
            <a:pPr algn="ctr"/>
            <a:r>
              <a:rPr lang="fr-FR" b="1" dirty="0">
                <a:solidFill>
                  <a:schemeClr val="tx1"/>
                </a:solidFill>
              </a:rPr>
              <a:t>Salle : A 125 (H 122)</a:t>
            </a:r>
          </a:p>
          <a:p>
            <a:pPr algn="ctr"/>
            <a:r>
              <a:rPr lang="fr-FR" b="1" dirty="0">
                <a:solidFill>
                  <a:schemeClr val="tx1"/>
                </a:solidFill>
              </a:rPr>
              <a:t>Capacité d’accueil : 12 étudiants</a:t>
            </a:r>
          </a:p>
        </p:txBody>
      </p:sp>
      <p:sp>
        <p:nvSpPr>
          <p:cNvPr id="7" name="Rectangle : en biseau 6">
            <a:extLst>
              <a:ext uri="{FF2B5EF4-FFF2-40B4-BE49-F238E27FC236}">
                <a16:creationId xmlns:a16="http://schemas.microsoft.com/office/drawing/2014/main" id="{9601CDBE-10CD-4026-BAEA-8DE598475EB1}"/>
              </a:ext>
            </a:extLst>
          </p:cNvPr>
          <p:cNvSpPr/>
          <p:nvPr/>
        </p:nvSpPr>
        <p:spPr>
          <a:xfrm>
            <a:off x="4098403" y="31368"/>
            <a:ext cx="2974134" cy="906498"/>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a:solidFill>
                <a:schemeClr val="tx1"/>
              </a:solidFill>
            </a:endParaRPr>
          </a:p>
          <a:p>
            <a:pPr lvl="0" algn="ctr" defTabSz="1422400">
              <a:lnSpc>
                <a:spcPct val="90000"/>
              </a:lnSpc>
              <a:spcBef>
                <a:spcPct val="0"/>
              </a:spcBef>
              <a:spcAft>
                <a:spcPct val="35000"/>
              </a:spcAft>
            </a:pPr>
            <a:r>
              <a:rPr lang="fr-FR"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Français</a:t>
            </a:r>
            <a:endParaRPr lang="fr-FR" sz="2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fontAlgn="t">
              <a:spcBef>
                <a:spcPts val="0"/>
              </a:spcBef>
              <a:spcAft>
                <a:spcPts val="0"/>
              </a:spcAft>
            </a:pPr>
            <a:endParaRPr lang="fr-FR" sz="1800" dirty="0">
              <a:solidFill>
                <a:schemeClr val="tx1"/>
              </a:solidFill>
            </a:endParaRPr>
          </a:p>
        </p:txBody>
      </p:sp>
      <p:sp>
        <p:nvSpPr>
          <p:cNvPr id="8" name="Forme libre : forme 7">
            <a:extLst>
              <a:ext uri="{FF2B5EF4-FFF2-40B4-BE49-F238E27FC236}">
                <a16:creationId xmlns:a16="http://schemas.microsoft.com/office/drawing/2014/main" id="{80F57424-FF29-4FB1-A5DC-46FBBD87B437}"/>
              </a:ext>
            </a:extLst>
          </p:cNvPr>
          <p:cNvSpPr/>
          <p:nvPr/>
        </p:nvSpPr>
        <p:spPr>
          <a:xfrm>
            <a:off x="395522" y="3315074"/>
            <a:ext cx="2834728" cy="264292"/>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algn="ctr"/>
            <a:r>
              <a:rPr lang="it-IT" sz="2400" b="1" dirty="0">
                <a:solidFill>
                  <a:schemeClr val="tx1"/>
                </a:solidFill>
              </a:rPr>
              <a:t>Lorenzo Bruno</a:t>
            </a:r>
          </a:p>
        </p:txBody>
      </p:sp>
      <p:sp>
        <p:nvSpPr>
          <p:cNvPr id="10" name="Forme libre : forme 9">
            <a:extLst>
              <a:ext uri="{FF2B5EF4-FFF2-40B4-BE49-F238E27FC236}">
                <a16:creationId xmlns:a16="http://schemas.microsoft.com/office/drawing/2014/main" id="{7D925F9C-4238-49F8-857F-E1D2BD007264}"/>
              </a:ext>
            </a:extLst>
          </p:cNvPr>
          <p:cNvSpPr/>
          <p:nvPr/>
        </p:nvSpPr>
        <p:spPr>
          <a:xfrm>
            <a:off x="190212" y="3584340"/>
            <a:ext cx="3271547" cy="274026"/>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r>
              <a:rPr lang="fr-FR" sz="1800" u="sng" dirty="0">
                <a:solidFill>
                  <a:srgbClr val="FF0000"/>
                </a:solidFill>
                <a:effectLst/>
                <a:latin typeface="Book Antiqua" panose="0204060205030503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lorenzo2bruno@gmail.com</a:t>
            </a:r>
            <a:endParaRPr lang="fr-FR" sz="1800" dirty="0">
              <a:solidFill>
                <a:srgbClr val="FF0000"/>
              </a:solidFill>
              <a:effectLst/>
              <a:latin typeface="Calibri" panose="020F0502020204030204" pitchFamily="34" charset="0"/>
              <a:ea typeface="Calibri" panose="020F0502020204030204" pitchFamily="34" charset="0"/>
            </a:endParaRPr>
          </a:p>
        </p:txBody>
      </p:sp>
      <p:sp>
        <p:nvSpPr>
          <p:cNvPr id="9" name="Parchemin : horizontal 8">
            <a:extLst>
              <a:ext uri="{FF2B5EF4-FFF2-40B4-BE49-F238E27FC236}">
                <a16:creationId xmlns:a16="http://schemas.microsoft.com/office/drawing/2014/main" id="{322473B4-A579-4A28-B29F-5A9332365CC6}"/>
              </a:ext>
            </a:extLst>
          </p:cNvPr>
          <p:cNvSpPr/>
          <p:nvPr/>
        </p:nvSpPr>
        <p:spPr>
          <a:xfrm>
            <a:off x="6096000" y="2052695"/>
            <a:ext cx="4774592"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vendredi de 17h à 19h</a:t>
            </a:r>
          </a:p>
          <a:p>
            <a:pPr algn="ctr"/>
            <a:r>
              <a:rPr lang="fr-FR" b="1" dirty="0">
                <a:solidFill>
                  <a:schemeClr val="tx1"/>
                </a:solidFill>
              </a:rPr>
              <a:t>Salle : A 125 (H 122)</a:t>
            </a:r>
          </a:p>
          <a:p>
            <a:pPr algn="ctr"/>
            <a:r>
              <a:rPr lang="fr-FR" b="1" dirty="0">
                <a:solidFill>
                  <a:schemeClr val="tx1"/>
                </a:solidFill>
              </a:rPr>
              <a:t>Capacité d’accueil : 12 étudiants</a:t>
            </a:r>
          </a:p>
        </p:txBody>
      </p:sp>
      <p:sp>
        <p:nvSpPr>
          <p:cNvPr id="11" name="Parchemin : horizontal 10">
            <a:extLst>
              <a:ext uri="{FF2B5EF4-FFF2-40B4-BE49-F238E27FC236}">
                <a16:creationId xmlns:a16="http://schemas.microsoft.com/office/drawing/2014/main" id="{D08FC35D-E1E6-46B0-9E87-D7AD2A743493}"/>
              </a:ext>
            </a:extLst>
          </p:cNvPr>
          <p:cNvSpPr/>
          <p:nvPr/>
        </p:nvSpPr>
        <p:spPr>
          <a:xfrm>
            <a:off x="6427578" y="4060571"/>
            <a:ext cx="4774592"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Lundi de 18h à 20h</a:t>
            </a:r>
          </a:p>
          <a:p>
            <a:pPr algn="ctr"/>
            <a:r>
              <a:rPr lang="fr-FR" b="1" dirty="0">
                <a:solidFill>
                  <a:schemeClr val="tx1"/>
                </a:solidFill>
              </a:rPr>
              <a:t>Salle : A 122 (H 105)</a:t>
            </a:r>
          </a:p>
          <a:p>
            <a:pPr algn="ctr"/>
            <a:r>
              <a:rPr lang="fr-FR" b="1" dirty="0">
                <a:solidFill>
                  <a:schemeClr val="tx1"/>
                </a:solidFill>
              </a:rPr>
              <a:t>Capacité d’accueil : 12 étudiants</a:t>
            </a:r>
          </a:p>
        </p:txBody>
      </p:sp>
      <p:sp>
        <p:nvSpPr>
          <p:cNvPr id="12" name="Forme libre : forme 11">
            <a:extLst>
              <a:ext uri="{FF2B5EF4-FFF2-40B4-BE49-F238E27FC236}">
                <a16:creationId xmlns:a16="http://schemas.microsoft.com/office/drawing/2014/main" id="{85318836-EADE-4045-A42F-E1C523B31239}"/>
              </a:ext>
            </a:extLst>
          </p:cNvPr>
          <p:cNvSpPr/>
          <p:nvPr/>
        </p:nvSpPr>
        <p:spPr>
          <a:xfrm>
            <a:off x="3498546" y="6223882"/>
            <a:ext cx="2834728" cy="274026"/>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algn="ctr"/>
            <a:r>
              <a:rPr lang="it-IT" sz="2400" b="1" dirty="0">
                <a:solidFill>
                  <a:schemeClr val="tx1"/>
                </a:solidFill>
              </a:rPr>
              <a:t>Marine Coia</a:t>
            </a:r>
          </a:p>
        </p:txBody>
      </p:sp>
      <p:sp>
        <p:nvSpPr>
          <p:cNvPr id="13" name="Forme libre : forme 12">
            <a:extLst>
              <a:ext uri="{FF2B5EF4-FFF2-40B4-BE49-F238E27FC236}">
                <a16:creationId xmlns:a16="http://schemas.microsoft.com/office/drawing/2014/main" id="{A9C24883-DCCD-4C5A-9EB5-5D62A27AA5F0}"/>
              </a:ext>
            </a:extLst>
          </p:cNvPr>
          <p:cNvSpPr/>
          <p:nvPr/>
        </p:nvSpPr>
        <p:spPr>
          <a:xfrm>
            <a:off x="3503993" y="6503482"/>
            <a:ext cx="2834728" cy="274026"/>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endParaRPr lang="fr-FR" sz="1800" u="sng" dirty="0">
              <a:solidFill>
                <a:srgbClr val="6B9F25"/>
              </a:solidFill>
              <a:effectLst/>
              <a:latin typeface="Book Antiqua" panose="02040602050305030304" pitchFamily="18" charset="0"/>
              <a:ea typeface="Calibri" panose="020F0502020204030204" pitchFamily="34" charset="0"/>
              <a:hlinkClick r:id="rId4">
                <a:extLst>
                  <a:ext uri="{A12FA001-AC4F-418D-AE19-62706E023703}">
                    <ahyp:hlinkClr xmlns:ahyp="http://schemas.microsoft.com/office/drawing/2018/hyperlinkcolor" val="tx"/>
                  </a:ext>
                </a:extLst>
              </a:hlinkClick>
            </a:endParaRPr>
          </a:p>
          <a:p>
            <a:r>
              <a:rPr lang="fr-FR" sz="1800" u="sng" dirty="0">
                <a:solidFill>
                  <a:srgbClr val="FF0000"/>
                </a:solidFill>
                <a:effectLst/>
                <a:latin typeface="Book Antiqua" panose="02040602050305030304" pitchFamily="18" charset="0"/>
                <a:ea typeface="Calibri" panose="020F0502020204030204" pitchFamily="34" charset="0"/>
                <a:hlinkClick r:id="rId4">
                  <a:extLst>
                    <a:ext uri="{A12FA001-AC4F-418D-AE19-62706E023703}">
                      <ahyp:hlinkClr xmlns:ahyp="http://schemas.microsoft.com/office/drawing/2018/hyperlinkcolor" val="tx"/>
                    </a:ext>
                  </a:extLst>
                </a:hlinkClick>
              </a:rPr>
              <a:t>marine.coia@icloud.com</a:t>
            </a:r>
            <a:endParaRPr lang="fr-FR" sz="1800" dirty="0">
              <a:solidFill>
                <a:srgbClr val="FF0000"/>
              </a:solidFill>
              <a:effectLst/>
              <a:latin typeface="Calibri" panose="020F0502020204030204" pitchFamily="34" charset="0"/>
              <a:ea typeface="Calibri" panose="020F0502020204030204" pitchFamily="34" charset="0"/>
            </a:endParaRPr>
          </a:p>
          <a:p>
            <a:endParaRPr lang="fr-FR" sz="1800" dirty="0">
              <a:solidFill>
                <a:srgbClr val="FF0000"/>
              </a:solidFill>
              <a:effectLst/>
              <a:latin typeface="Calibri" panose="020F0502020204030204" pitchFamily="34" charset="0"/>
              <a:ea typeface="Calibri" panose="020F0502020204030204" pitchFamily="34" charset="0"/>
            </a:endParaRPr>
          </a:p>
        </p:txBody>
      </p:sp>
      <p:pic>
        <p:nvPicPr>
          <p:cNvPr id="3" name="Image 2">
            <a:extLst>
              <a:ext uri="{FF2B5EF4-FFF2-40B4-BE49-F238E27FC236}">
                <a16:creationId xmlns:a16="http://schemas.microsoft.com/office/drawing/2014/main" id="{98C2CDE9-E25A-44F2-AC5B-9282C6C023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043" y="811143"/>
            <a:ext cx="1949236" cy="2483103"/>
          </a:xfrm>
          <a:prstGeom prst="rect">
            <a:avLst/>
          </a:prstGeom>
        </p:spPr>
      </p:pic>
      <p:pic>
        <p:nvPicPr>
          <p:cNvPr id="6" name="Image 5">
            <a:extLst>
              <a:ext uri="{FF2B5EF4-FFF2-40B4-BE49-F238E27FC236}">
                <a16:creationId xmlns:a16="http://schemas.microsoft.com/office/drawing/2014/main" id="{58E4EA6F-3B99-450A-BCF3-D4BCE9D186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956" y="3396677"/>
            <a:ext cx="2091826" cy="2789102"/>
          </a:xfrm>
          <a:prstGeom prst="rect">
            <a:avLst/>
          </a:prstGeom>
        </p:spPr>
      </p:pic>
    </p:spTree>
    <p:extLst>
      <p:ext uri="{BB962C8B-B14F-4D97-AF65-F5344CB8AC3E}">
        <p14:creationId xmlns:p14="http://schemas.microsoft.com/office/powerpoint/2010/main" val="2792507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en biseau 6">
            <a:extLst>
              <a:ext uri="{FF2B5EF4-FFF2-40B4-BE49-F238E27FC236}">
                <a16:creationId xmlns:a16="http://schemas.microsoft.com/office/drawing/2014/main" id="{9601CDBE-10CD-4026-BAEA-8DE598475EB1}"/>
              </a:ext>
            </a:extLst>
          </p:cNvPr>
          <p:cNvSpPr/>
          <p:nvPr/>
        </p:nvSpPr>
        <p:spPr>
          <a:xfrm>
            <a:off x="4397097" y="325241"/>
            <a:ext cx="2974134" cy="906498"/>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a:solidFill>
                <a:schemeClr val="tx1"/>
              </a:solidFill>
            </a:endParaRPr>
          </a:p>
          <a:p>
            <a:pPr lvl="0" algn="ctr" defTabSz="1422400">
              <a:lnSpc>
                <a:spcPct val="90000"/>
              </a:lnSpc>
              <a:spcBef>
                <a:spcPct val="0"/>
              </a:spcBef>
              <a:spcAft>
                <a:spcPct val="35000"/>
              </a:spcAft>
            </a:pPr>
            <a:r>
              <a:rPr lang="fr-FR" sz="2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Méthodologie</a:t>
            </a:r>
          </a:p>
          <a:p>
            <a:pPr marL="0" fontAlgn="t">
              <a:spcBef>
                <a:spcPts val="0"/>
              </a:spcBef>
              <a:spcAft>
                <a:spcPts val="0"/>
              </a:spcAft>
            </a:pPr>
            <a:endParaRPr lang="fr-FR" sz="1800" dirty="0">
              <a:solidFill>
                <a:schemeClr val="tx1"/>
              </a:solidFill>
            </a:endParaRPr>
          </a:p>
        </p:txBody>
      </p:sp>
      <p:sp>
        <p:nvSpPr>
          <p:cNvPr id="9" name="Parchemin : horizontal 8">
            <a:extLst>
              <a:ext uri="{FF2B5EF4-FFF2-40B4-BE49-F238E27FC236}">
                <a16:creationId xmlns:a16="http://schemas.microsoft.com/office/drawing/2014/main" id="{322473B4-A579-4A28-B29F-5A9332365CC6}"/>
              </a:ext>
            </a:extLst>
          </p:cNvPr>
          <p:cNvSpPr/>
          <p:nvPr/>
        </p:nvSpPr>
        <p:spPr>
          <a:xfrm>
            <a:off x="5550743" y="3324205"/>
            <a:ext cx="4774592"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jeudi de 17h à 20h</a:t>
            </a:r>
          </a:p>
          <a:p>
            <a:pPr algn="ctr"/>
            <a:r>
              <a:rPr lang="fr-FR" b="1" dirty="0">
                <a:solidFill>
                  <a:schemeClr val="tx1"/>
                </a:solidFill>
              </a:rPr>
              <a:t>Salle : A 127 ( H121)</a:t>
            </a:r>
          </a:p>
          <a:p>
            <a:pPr algn="ctr"/>
            <a:r>
              <a:rPr lang="fr-FR" b="1" dirty="0">
                <a:solidFill>
                  <a:schemeClr val="tx1"/>
                </a:solidFill>
              </a:rPr>
              <a:t>Capacité d’accueil : 12 étudiants</a:t>
            </a:r>
          </a:p>
        </p:txBody>
      </p:sp>
      <p:sp>
        <p:nvSpPr>
          <p:cNvPr id="12" name="Forme libre : forme 11">
            <a:extLst>
              <a:ext uri="{FF2B5EF4-FFF2-40B4-BE49-F238E27FC236}">
                <a16:creationId xmlns:a16="http://schemas.microsoft.com/office/drawing/2014/main" id="{85318836-EADE-4045-A42F-E1C523B31239}"/>
              </a:ext>
            </a:extLst>
          </p:cNvPr>
          <p:cNvSpPr/>
          <p:nvPr/>
        </p:nvSpPr>
        <p:spPr>
          <a:xfrm>
            <a:off x="405006" y="5443060"/>
            <a:ext cx="2834728" cy="492672"/>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algn="ctr"/>
            <a:r>
              <a:rPr lang="it-IT" sz="2400" b="1" dirty="0">
                <a:solidFill>
                  <a:schemeClr val="tx1"/>
                </a:solidFill>
              </a:rPr>
              <a:t>Marine Coia</a:t>
            </a:r>
          </a:p>
        </p:txBody>
      </p:sp>
      <p:sp>
        <p:nvSpPr>
          <p:cNvPr id="13" name="Forme libre : forme 12">
            <a:extLst>
              <a:ext uri="{FF2B5EF4-FFF2-40B4-BE49-F238E27FC236}">
                <a16:creationId xmlns:a16="http://schemas.microsoft.com/office/drawing/2014/main" id="{A9C24883-DCCD-4C5A-9EB5-5D62A27AA5F0}"/>
              </a:ext>
            </a:extLst>
          </p:cNvPr>
          <p:cNvSpPr/>
          <p:nvPr/>
        </p:nvSpPr>
        <p:spPr>
          <a:xfrm>
            <a:off x="455869" y="5985605"/>
            <a:ext cx="2733003" cy="253318"/>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endParaRPr lang="fr-FR" sz="1800" u="sng" dirty="0">
              <a:solidFill>
                <a:srgbClr val="6B9F25"/>
              </a:solidFill>
              <a:effectLst/>
              <a:latin typeface="Book Antiqua" panose="02040602050305030304" pitchFamily="18" charset="0"/>
              <a:ea typeface="Calibri" panose="020F0502020204030204" pitchFamily="34" charset="0"/>
              <a:hlinkClick r:id="rId3">
                <a:extLst>
                  <a:ext uri="{A12FA001-AC4F-418D-AE19-62706E023703}">
                    <ahyp:hlinkClr xmlns:ahyp="http://schemas.microsoft.com/office/drawing/2018/hyperlinkcolor" val="tx"/>
                  </a:ext>
                </a:extLst>
              </a:hlinkClick>
            </a:endParaRPr>
          </a:p>
          <a:p>
            <a:r>
              <a:rPr lang="fr-FR" sz="1800" u="sng" dirty="0">
                <a:solidFill>
                  <a:srgbClr val="FF0000"/>
                </a:solidFill>
                <a:effectLst/>
                <a:latin typeface="Book Antiqua" panose="0204060205030503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marine.coia@icloud.com</a:t>
            </a:r>
            <a:endParaRPr lang="fr-FR" sz="1800" dirty="0">
              <a:solidFill>
                <a:srgbClr val="FF0000"/>
              </a:solidFill>
              <a:effectLst/>
              <a:latin typeface="Calibri" panose="020F0502020204030204" pitchFamily="34" charset="0"/>
              <a:ea typeface="Calibri" panose="020F0502020204030204" pitchFamily="34" charset="0"/>
            </a:endParaRPr>
          </a:p>
          <a:p>
            <a:endParaRPr lang="fr-FR" sz="1800" dirty="0">
              <a:solidFill>
                <a:srgbClr val="FF0000"/>
              </a:solidFill>
              <a:effectLst/>
              <a:latin typeface="Calibri" panose="020F0502020204030204" pitchFamily="34" charset="0"/>
              <a:ea typeface="Calibri" panose="020F0502020204030204" pitchFamily="34" charset="0"/>
            </a:endParaRPr>
          </a:p>
        </p:txBody>
      </p:sp>
      <p:pic>
        <p:nvPicPr>
          <p:cNvPr id="8" name="Image 7">
            <a:extLst>
              <a:ext uri="{FF2B5EF4-FFF2-40B4-BE49-F238E27FC236}">
                <a16:creationId xmlns:a16="http://schemas.microsoft.com/office/drawing/2014/main" id="{3E8CC0ED-FDAA-4F93-BF2F-E590C90F1E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266" y="1876048"/>
            <a:ext cx="2584076" cy="3445435"/>
          </a:xfrm>
          <a:prstGeom prst="rect">
            <a:avLst/>
          </a:prstGeom>
        </p:spPr>
      </p:pic>
    </p:spTree>
    <p:extLst>
      <p:ext uri="{BB962C8B-B14F-4D97-AF65-F5344CB8AC3E}">
        <p14:creationId xmlns:p14="http://schemas.microsoft.com/office/powerpoint/2010/main" val="3724588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rme libre : forme 24">
            <a:extLst>
              <a:ext uri="{FF2B5EF4-FFF2-40B4-BE49-F238E27FC236}">
                <a16:creationId xmlns:a16="http://schemas.microsoft.com/office/drawing/2014/main" id="{93D93452-A0D9-43DE-9501-470F397C03EA}"/>
              </a:ext>
            </a:extLst>
          </p:cNvPr>
          <p:cNvSpPr/>
          <p:nvPr/>
        </p:nvSpPr>
        <p:spPr>
          <a:xfrm>
            <a:off x="29094" y="6198261"/>
            <a:ext cx="2603983" cy="246933"/>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algn="ctr"/>
            <a:r>
              <a:rPr lang="it-IT" sz="2400" b="1" dirty="0">
                <a:solidFill>
                  <a:schemeClr val="tx1"/>
                </a:solidFill>
              </a:rPr>
              <a:t>Eglantine Grégoire</a:t>
            </a:r>
          </a:p>
        </p:txBody>
      </p:sp>
      <p:sp>
        <p:nvSpPr>
          <p:cNvPr id="26" name="Forme libre : forme 25">
            <a:extLst>
              <a:ext uri="{FF2B5EF4-FFF2-40B4-BE49-F238E27FC236}">
                <a16:creationId xmlns:a16="http://schemas.microsoft.com/office/drawing/2014/main" id="{0E7E1161-7AEE-4B55-A839-B8DEEF2EE8FA}"/>
              </a:ext>
            </a:extLst>
          </p:cNvPr>
          <p:cNvSpPr/>
          <p:nvPr/>
        </p:nvSpPr>
        <p:spPr>
          <a:xfrm>
            <a:off x="0" y="6465208"/>
            <a:ext cx="4478986" cy="337352"/>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r>
              <a:rPr lang="fr-FR" dirty="0">
                <a:solidFill>
                  <a:srgbClr val="FF0000"/>
                </a:solidFill>
                <a:latin typeface="Book Antiqua" panose="02040602050305030304" pitchFamily="18" charset="0"/>
                <a:ea typeface="Calibri" panose="020F0502020204030204" pitchFamily="34" charset="0"/>
                <a:cs typeface="Calibri" panose="020F0502020204030204" pitchFamily="34" charset="0"/>
              </a:rPr>
              <a:t>Eglantine.gregoire@etu.univ-cotedazur.fr</a:t>
            </a:r>
            <a:endParaRPr lang="fr-FR" sz="1800" dirty="0">
              <a:solidFill>
                <a:srgbClr val="FF0000"/>
              </a:solidFill>
              <a:effectLst/>
              <a:latin typeface="Calibri" panose="020F0502020204030204" pitchFamily="34" charset="0"/>
              <a:ea typeface="Calibri" panose="020F0502020204030204" pitchFamily="34" charset="0"/>
            </a:endParaRPr>
          </a:p>
        </p:txBody>
      </p:sp>
      <p:sp>
        <p:nvSpPr>
          <p:cNvPr id="27" name="Parchemin : horizontal 26">
            <a:extLst>
              <a:ext uri="{FF2B5EF4-FFF2-40B4-BE49-F238E27FC236}">
                <a16:creationId xmlns:a16="http://schemas.microsoft.com/office/drawing/2014/main" id="{9341E7E1-C331-4732-8D66-182BF4BBEDEC}"/>
              </a:ext>
            </a:extLst>
          </p:cNvPr>
          <p:cNvSpPr/>
          <p:nvPr/>
        </p:nvSpPr>
        <p:spPr>
          <a:xfrm>
            <a:off x="4924684" y="1621919"/>
            <a:ext cx="4774592" cy="181992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 Mercredi de 17h à 20h : Elodie</a:t>
            </a:r>
          </a:p>
          <a:p>
            <a:pPr algn="ctr"/>
            <a:r>
              <a:rPr lang="fr-FR" b="1" dirty="0">
                <a:solidFill>
                  <a:schemeClr val="tx1"/>
                </a:solidFill>
              </a:rPr>
              <a:t>Salle : A 416 (H 411)</a:t>
            </a:r>
          </a:p>
          <a:p>
            <a:pPr algn="ctr"/>
            <a:r>
              <a:rPr lang="fr-FR" b="1" dirty="0">
                <a:solidFill>
                  <a:schemeClr val="tx1"/>
                </a:solidFill>
              </a:rPr>
              <a:t>Capacité d’accueil : 15 étudiants</a:t>
            </a:r>
          </a:p>
        </p:txBody>
      </p:sp>
      <p:sp>
        <p:nvSpPr>
          <p:cNvPr id="28" name="Parchemin : horizontal 27">
            <a:extLst>
              <a:ext uri="{FF2B5EF4-FFF2-40B4-BE49-F238E27FC236}">
                <a16:creationId xmlns:a16="http://schemas.microsoft.com/office/drawing/2014/main" id="{B8553223-F926-4DF4-AC5C-2B1EF56654F0}"/>
              </a:ext>
            </a:extLst>
          </p:cNvPr>
          <p:cNvSpPr/>
          <p:nvPr/>
        </p:nvSpPr>
        <p:spPr>
          <a:xfrm>
            <a:off x="2239493" y="3870049"/>
            <a:ext cx="4774592" cy="181992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Mercredi de 17h à 20h : Eglantine</a:t>
            </a:r>
          </a:p>
          <a:p>
            <a:pPr algn="ctr"/>
            <a:r>
              <a:rPr lang="fr-FR" b="1" dirty="0">
                <a:solidFill>
                  <a:schemeClr val="tx1"/>
                </a:solidFill>
              </a:rPr>
              <a:t>Salle : A 112 (H 108)</a:t>
            </a:r>
          </a:p>
          <a:p>
            <a:pPr algn="ctr"/>
            <a:r>
              <a:rPr lang="fr-FR" b="1" dirty="0">
                <a:solidFill>
                  <a:schemeClr val="tx1"/>
                </a:solidFill>
              </a:rPr>
              <a:t>Capacité d’accueil : 15 étudiants</a:t>
            </a:r>
          </a:p>
        </p:txBody>
      </p:sp>
      <p:sp>
        <p:nvSpPr>
          <p:cNvPr id="29" name="Rectangle : en biseau 28">
            <a:extLst>
              <a:ext uri="{FF2B5EF4-FFF2-40B4-BE49-F238E27FC236}">
                <a16:creationId xmlns:a16="http://schemas.microsoft.com/office/drawing/2014/main" id="{75F8FF72-6744-4D38-99E7-A356E8684219}"/>
              </a:ext>
            </a:extLst>
          </p:cNvPr>
          <p:cNvSpPr/>
          <p:nvPr/>
        </p:nvSpPr>
        <p:spPr>
          <a:xfrm>
            <a:off x="1205345" y="0"/>
            <a:ext cx="9334106" cy="906498"/>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a:solidFill>
                <a:schemeClr val="tx1"/>
              </a:solidFill>
            </a:endParaRPr>
          </a:p>
          <a:p>
            <a:pPr lvl="0" algn="ctr" defTabSz="1422400">
              <a:lnSpc>
                <a:spcPct val="90000"/>
              </a:lnSpc>
              <a:spcBef>
                <a:spcPct val="0"/>
              </a:spcBef>
              <a:spcAft>
                <a:spcPct val="35000"/>
              </a:spcAft>
            </a:pPr>
            <a:r>
              <a:rPr lang="fr-FR"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Théâtre</a:t>
            </a:r>
            <a:endParaRPr lang="fr-FR" sz="2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fontAlgn="t">
              <a:spcBef>
                <a:spcPts val="0"/>
              </a:spcBef>
              <a:spcAft>
                <a:spcPts val="0"/>
              </a:spcAft>
            </a:pPr>
            <a:endParaRPr lang="fr-FR" sz="1800" dirty="0">
              <a:solidFill>
                <a:schemeClr val="tx1"/>
              </a:solidFill>
            </a:endParaRPr>
          </a:p>
        </p:txBody>
      </p:sp>
      <p:sp>
        <p:nvSpPr>
          <p:cNvPr id="10" name="Forme libre : forme 9">
            <a:extLst>
              <a:ext uri="{FF2B5EF4-FFF2-40B4-BE49-F238E27FC236}">
                <a16:creationId xmlns:a16="http://schemas.microsoft.com/office/drawing/2014/main" id="{2019D811-DCBB-4B96-9F0C-1560586981F7}"/>
              </a:ext>
            </a:extLst>
          </p:cNvPr>
          <p:cNvSpPr/>
          <p:nvPr/>
        </p:nvSpPr>
        <p:spPr>
          <a:xfrm>
            <a:off x="9608404" y="3868405"/>
            <a:ext cx="2436073" cy="272386"/>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algn="ctr"/>
            <a:r>
              <a:rPr lang="it-IT" sz="2400" b="1" dirty="0">
                <a:solidFill>
                  <a:schemeClr val="tx1"/>
                </a:solidFill>
              </a:rPr>
              <a:t>Elodie Vesperini</a:t>
            </a:r>
          </a:p>
        </p:txBody>
      </p:sp>
      <p:sp>
        <p:nvSpPr>
          <p:cNvPr id="11" name="Forme libre : forme 10">
            <a:extLst>
              <a:ext uri="{FF2B5EF4-FFF2-40B4-BE49-F238E27FC236}">
                <a16:creationId xmlns:a16="http://schemas.microsoft.com/office/drawing/2014/main" id="{A9E116AF-201D-4D4B-B686-6D254F25A50F}"/>
              </a:ext>
            </a:extLst>
          </p:cNvPr>
          <p:cNvSpPr/>
          <p:nvPr/>
        </p:nvSpPr>
        <p:spPr>
          <a:xfrm>
            <a:off x="8972764" y="4140791"/>
            <a:ext cx="3219236" cy="337352"/>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algn="ctr"/>
            <a:r>
              <a:rPr lang="fr-FR" sz="1800" dirty="0">
                <a:solidFill>
                  <a:srgbClr val="FF0000"/>
                </a:solidFill>
                <a:effectLst/>
                <a:latin typeface="Book Antiqua" panose="0204060205030503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E</a:t>
            </a:r>
            <a:r>
              <a:rPr lang="fr-FR" sz="1800" dirty="0">
                <a:solidFill>
                  <a:srgbClr val="FF0000"/>
                </a:solidFill>
                <a:effectLst/>
                <a:latin typeface="Book Antiqua" panose="02040602050305030304" pitchFamily="18" charset="0"/>
                <a:ea typeface="Calibri" panose="020F0502020204030204" pitchFamily="34" charset="0"/>
              </a:rPr>
              <a:t>lodie</a:t>
            </a:r>
            <a:r>
              <a:rPr lang="fr-FR" dirty="0">
                <a:solidFill>
                  <a:srgbClr val="FF0000"/>
                </a:solidFill>
                <a:latin typeface="Book Antiqua" panose="02040602050305030304" pitchFamily="18" charset="0"/>
                <a:ea typeface="Calibri" panose="020F0502020204030204" pitchFamily="34" charset="0"/>
              </a:rPr>
              <a:t>.</a:t>
            </a:r>
            <a:r>
              <a:rPr lang="fr-FR" sz="1800" dirty="0">
                <a:solidFill>
                  <a:srgbClr val="FF0000"/>
                </a:solidFill>
                <a:effectLst/>
                <a:latin typeface="Book Antiqua" panose="0204060205030503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vesperini@hotmail.fr</a:t>
            </a:r>
            <a:endParaRPr lang="fr-FR" dirty="0">
              <a:solidFill>
                <a:srgbClr val="FF0000"/>
              </a:solidFill>
              <a:latin typeface="Calibri" panose="020F0502020204030204" pitchFamily="34" charset="0"/>
              <a:ea typeface="Calibri" panose="020F0502020204030204" pitchFamily="34" charset="0"/>
            </a:endParaRPr>
          </a:p>
        </p:txBody>
      </p:sp>
      <p:pic>
        <p:nvPicPr>
          <p:cNvPr id="3" name="Image 2">
            <a:extLst>
              <a:ext uri="{FF2B5EF4-FFF2-40B4-BE49-F238E27FC236}">
                <a16:creationId xmlns:a16="http://schemas.microsoft.com/office/drawing/2014/main" id="{65A93A90-B8DC-42FB-9F5C-BCC630C29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944" y="3259408"/>
            <a:ext cx="1860803" cy="2868149"/>
          </a:xfrm>
          <a:prstGeom prst="rect">
            <a:avLst/>
          </a:prstGeom>
        </p:spPr>
      </p:pic>
      <p:pic>
        <p:nvPicPr>
          <p:cNvPr id="6" name="Image 5">
            <a:extLst>
              <a:ext uri="{FF2B5EF4-FFF2-40B4-BE49-F238E27FC236}">
                <a16:creationId xmlns:a16="http://schemas.microsoft.com/office/drawing/2014/main" id="{C84D0883-D003-4F15-BEB2-91BF5A0F3D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6934" y="939875"/>
            <a:ext cx="2059014" cy="2928530"/>
          </a:xfrm>
          <a:prstGeom prst="rect">
            <a:avLst/>
          </a:prstGeom>
        </p:spPr>
      </p:pic>
    </p:spTree>
    <p:extLst>
      <p:ext uri="{BB962C8B-B14F-4D97-AF65-F5344CB8AC3E}">
        <p14:creationId xmlns:p14="http://schemas.microsoft.com/office/powerpoint/2010/main" val="1342380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rchemin : horizontal 17">
            <a:extLst>
              <a:ext uri="{FF2B5EF4-FFF2-40B4-BE49-F238E27FC236}">
                <a16:creationId xmlns:a16="http://schemas.microsoft.com/office/drawing/2014/main" id="{0745DAB6-D7A4-4C46-A5F3-CD31C7B9D05F}"/>
              </a:ext>
            </a:extLst>
          </p:cNvPr>
          <p:cNvSpPr/>
          <p:nvPr/>
        </p:nvSpPr>
        <p:spPr>
          <a:xfrm>
            <a:off x="5718262" y="3221444"/>
            <a:ext cx="4774592" cy="156362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Mardi de 17h15 à 20h15</a:t>
            </a:r>
          </a:p>
          <a:p>
            <a:pPr algn="ctr"/>
            <a:r>
              <a:rPr lang="fr-FR" b="1" dirty="0">
                <a:solidFill>
                  <a:schemeClr val="tx1"/>
                </a:solidFill>
              </a:rPr>
              <a:t>Salle : A 021 </a:t>
            </a:r>
            <a:r>
              <a:rPr lang="fr-FR" b="1">
                <a:solidFill>
                  <a:schemeClr val="tx1"/>
                </a:solidFill>
              </a:rPr>
              <a:t>(Amphi 75)</a:t>
            </a:r>
            <a:endParaRPr lang="fr-FR" b="1" dirty="0">
              <a:solidFill>
                <a:schemeClr val="tx1"/>
              </a:solidFill>
            </a:endParaRPr>
          </a:p>
          <a:p>
            <a:pPr algn="ctr"/>
            <a:r>
              <a:rPr lang="fr-FR" b="1" dirty="0">
                <a:solidFill>
                  <a:schemeClr val="tx1"/>
                </a:solidFill>
              </a:rPr>
              <a:t>Sauf : 21/10/25 : D 310 (E 311)</a:t>
            </a:r>
          </a:p>
          <a:p>
            <a:pPr algn="ctr"/>
            <a:r>
              <a:rPr lang="fr-FR" b="1" dirty="0">
                <a:solidFill>
                  <a:schemeClr val="tx1"/>
                </a:solidFill>
              </a:rPr>
              <a:t>Capacité d’accueil : 12 étudiants</a:t>
            </a:r>
          </a:p>
        </p:txBody>
      </p:sp>
      <p:sp>
        <p:nvSpPr>
          <p:cNvPr id="7" name="Rectangle : en biseau 6">
            <a:extLst>
              <a:ext uri="{FF2B5EF4-FFF2-40B4-BE49-F238E27FC236}">
                <a16:creationId xmlns:a16="http://schemas.microsoft.com/office/drawing/2014/main" id="{9601CDBE-10CD-4026-BAEA-8DE598475EB1}"/>
              </a:ext>
            </a:extLst>
          </p:cNvPr>
          <p:cNvSpPr/>
          <p:nvPr/>
        </p:nvSpPr>
        <p:spPr>
          <a:xfrm>
            <a:off x="4231195" y="184739"/>
            <a:ext cx="2974134" cy="906498"/>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a:solidFill>
                <a:schemeClr val="tx1"/>
              </a:solidFill>
            </a:endParaRPr>
          </a:p>
          <a:p>
            <a:pPr lvl="0" algn="ctr" defTabSz="1422400">
              <a:lnSpc>
                <a:spcPct val="90000"/>
              </a:lnSpc>
              <a:spcBef>
                <a:spcPct val="0"/>
              </a:spcBef>
              <a:spcAft>
                <a:spcPct val="35000"/>
              </a:spcAft>
            </a:pPr>
            <a:r>
              <a:rPr lang="fr-FR" sz="2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Danse</a:t>
            </a:r>
          </a:p>
          <a:p>
            <a:pPr marL="0" fontAlgn="t">
              <a:spcBef>
                <a:spcPts val="0"/>
              </a:spcBef>
              <a:spcAft>
                <a:spcPts val="0"/>
              </a:spcAft>
            </a:pPr>
            <a:endParaRPr lang="fr-FR" sz="1800" dirty="0">
              <a:solidFill>
                <a:schemeClr val="tx1"/>
              </a:solidFill>
            </a:endParaRPr>
          </a:p>
        </p:txBody>
      </p:sp>
      <p:sp>
        <p:nvSpPr>
          <p:cNvPr id="8" name="Forme libre : forme 7">
            <a:extLst>
              <a:ext uri="{FF2B5EF4-FFF2-40B4-BE49-F238E27FC236}">
                <a16:creationId xmlns:a16="http://schemas.microsoft.com/office/drawing/2014/main" id="{80F57424-FF29-4FB1-A5DC-46FBBD87B437}"/>
              </a:ext>
            </a:extLst>
          </p:cNvPr>
          <p:cNvSpPr/>
          <p:nvPr/>
        </p:nvSpPr>
        <p:spPr>
          <a:xfrm>
            <a:off x="1074748" y="5725451"/>
            <a:ext cx="2834728" cy="492672"/>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r>
              <a:rPr lang="it-IT" sz="2400" b="1" dirty="0">
                <a:solidFill>
                  <a:schemeClr val="tx1"/>
                </a:solidFill>
              </a:rPr>
              <a:t>Angelesta Aliperta</a:t>
            </a:r>
          </a:p>
        </p:txBody>
      </p:sp>
      <p:sp>
        <p:nvSpPr>
          <p:cNvPr id="10" name="Forme libre : forme 9">
            <a:extLst>
              <a:ext uri="{FF2B5EF4-FFF2-40B4-BE49-F238E27FC236}">
                <a16:creationId xmlns:a16="http://schemas.microsoft.com/office/drawing/2014/main" id="{7D925F9C-4238-49F8-857F-E1D2BD007264}"/>
              </a:ext>
            </a:extLst>
          </p:cNvPr>
          <p:cNvSpPr/>
          <p:nvPr/>
        </p:nvSpPr>
        <p:spPr>
          <a:xfrm>
            <a:off x="0" y="6225377"/>
            <a:ext cx="6684140" cy="447884"/>
          </a:xfrm>
          <a:custGeom>
            <a:avLst/>
            <a:gdLst>
              <a:gd name="connsiteX0" fmla="*/ 0 w 2342750"/>
              <a:gd name="connsiteY0" fmla="*/ 0 h 1405650"/>
              <a:gd name="connsiteX1" fmla="*/ 2342750 w 2342750"/>
              <a:gd name="connsiteY1" fmla="*/ 0 h 1405650"/>
              <a:gd name="connsiteX2" fmla="*/ 2342750 w 2342750"/>
              <a:gd name="connsiteY2" fmla="*/ 1405650 h 1405650"/>
              <a:gd name="connsiteX3" fmla="*/ 0 w 2342750"/>
              <a:gd name="connsiteY3" fmla="*/ 1405650 h 1405650"/>
              <a:gd name="connsiteX4" fmla="*/ 0 w 2342750"/>
              <a:gd name="connsiteY4" fmla="*/ 0 h 14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750" h="1405650">
                <a:moveTo>
                  <a:pt x="0" y="0"/>
                </a:moveTo>
                <a:lnTo>
                  <a:pt x="2342750" y="0"/>
                </a:lnTo>
                <a:lnTo>
                  <a:pt x="2342750" y="1405650"/>
                </a:lnTo>
                <a:lnTo>
                  <a:pt x="0" y="1405650"/>
                </a:lnTo>
                <a:lnTo>
                  <a:pt x="0" y="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r>
              <a:rPr lang="fr-FR" sz="2400" b="1" i="0" dirty="0">
                <a:solidFill>
                  <a:schemeClr val="tx1"/>
                </a:solidFill>
                <a:effectLst/>
                <a:latin typeface="Book Antiqua" panose="02040602050305030304" pitchFamily="18" charset="0"/>
              </a:rPr>
              <a:t>        </a:t>
            </a:r>
          </a:p>
          <a:p>
            <a:r>
              <a:rPr lang="it-IT" sz="2400" b="1" dirty="0">
                <a:solidFill>
                  <a:schemeClr val="tx1"/>
                </a:solidFill>
                <a:latin typeface="Book Antiqua" panose="02040602050305030304" pitchFamily="18" charset="0"/>
              </a:rPr>
              <a:t>angelesta.aliperta@etu.univ-cotedazur.fr</a:t>
            </a:r>
          </a:p>
          <a:p>
            <a:endParaRPr lang="fr-FR" sz="2400" b="1" dirty="0">
              <a:solidFill>
                <a:srgbClr val="FF0000"/>
              </a:solidFill>
            </a:endParaRPr>
          </a:p>
        </p:txBody>
      </p:sp>
      <p:pic>
        <p:nvPicPr>
          <p:cNvPr id="3" name="Image 2">
            <a:extLst>
              <a:ext uri="{FF2B5EF4-FFF2-40B4-BE49-F238E27FC236}">
                <a16:creationId xmlns:a16="http://schemas.microsoft.com/office/drawing/2014/main" id="{34A8C2CA-DA83-4CD6-BAA9-EE8DFFEAA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006" y="1720661"/>
            <a:ext cx="2906470" cy="3875292"/>
          </a:xfrm>
          <a:prstGeom prst="rect">
            <a:avLst/>
          </a:prstGeom>
        </p:spPr>
      </p:pic>
    </p:spTree>
    <p:extLst>
      <p:ext uri="{BB962C8B-B14F-4D97-AF65-F5344CB8AC3E}">
        <p14:creationId xmlns:p14="http://schemas.microsoft.com/office/powerpoint/2010/main" val="1216697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6C771CFB-703F-39E8-ADA4-F52E9E382883}"/>
              </a:ext>
            </a:extLst>
          </p:cNvPr>
          <p:cNvSpPr>
            <a:spLocks noGrp="1"/>
          </p:cNvSpPr>
          <p:nvPr>
            <p:ph idx="1"/>
          </p:nvPr>
        </p:nvSpPr>
        <p:spPr>
          <a:xfrm>
            <a:off x="571624" y="-18945"/>
            <a:ext cx="10906125" cy="1365086"/>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normAutofit/>
          </a:bodyPr>
          <a:lstStyle/>
          <a:p>
            <a:pPr algn="ctr"/>
            <a:r>
              <a:rPr lang="fr-FR" sz="3600" b="1" dirty="0">
                <a:solidFill>
                  <a:schemeClr val="bg1"/>
                </a:solidFill>
                <a:latin typeface="Algerian" panose="04020705040A02060702" pitchFamily="82" charset="0"/>
                <a:ea typeface="Times New Roman" panose="02020603050405020304" pitchFamily="18" charset="0"/>
                <a:cs typeface="Times New Roman" panose="02020603050405020304" pitchFamily="18" charset="0"/>
              </a:rPr>
              <a:t>PLAN POUR AM</a:t>
            </a:r>
            <a:r>
              <a:rPr lang="pt-BR" sz="3600" b="1" dirty="0">
                <a:solidFill>
                  <a:schemeClr val="bg1"/>
                </a:solidFill>
                <a:effectLst/>
                <a:latin typeface="Algerian" panose="04020705040A02060702" pitchFamily="82" charset="0"/>
                <a:ea typeface="Calibri" panose="020F0502020204030204" pitchFamily="34" charset="0"/>
                <a:cs typeface="Arial" panose="020B0604020202020204" pitchFamily="34" charset="0"/>
              </a:rPr>
              <a:t>É</a:t>
            </a:r>
            <a:r>
              <a:rPr lang="fr-FR" sz="3600" b="1" dirty="0">
                <a:solidFill>
                  <a:schemeClr val="bg1"/>
                </a:solidFill>
                <a:latin typeface="Algerian" panose="04020705040A02060702" pitchFamily="82" charset="0"/>
                <a:ea typeface="Times New Roman" panose="02020603050405020304" pitchFamily="18" charset="0"/>
                <a:cs typeface="Times New Roman" panose="02020603050405020304" pitchFamily="18" charset="0"/>
              </a:rPr>
              <a:t>LIORER L’ACCUEIL</a:t>
            </a:r>
          </a:p>
          <a:p>
            <a:pPr algn="ctr"/>
            <a:r>
              <a:rPr lang="fr-FR" sz="3600" b="1" dirty="0">
                <a:solidFill>
                  <a:schemeClr val="bg1"/>
                </a:solidFill>
                <a:effectLst/>
                <a:latin typeface="Algerian" panose="04020705040A02060702" pitchFamily="82" charset="0"/>
                <a:ea typeface="Times New Roman" panose="02020603050405020304" pitchFamily="18" charset="0"/>
                <a:cs typeface="Times New Roman" panose="02020603050405020304" pitchFamily="18" charset="0"/>
              </a:rPr>
              <a:t>DES ET</a:t>
            </a:r>
            <a:r>
              <a:rPr lang="fr-FR" sz="3600" b="1" dirty="0">
                <a:solidFill>
                  <a:schemeClr val="bg1"/>
                </a:solidFill>
                <a:latin typeface="Algerian" panose="04020705040A02060702" pitchFamily="82" charset="0"/>
                <a:ea typeface="Times New Roman" panose="02020603050405020304" pitchFamily="18" charset="0"/>
                <a:cs typeface="Times New Roman" panose="02020603050405020304" pitchFamily="18" charset="0"/>
              </a:rPr>
              <a:t>UDIANTS EXTRACOMMUNAUTAIRES</a:t>
            </a:r>
            <a:endParaRPr lang="fr-FR" sz="3600" b="1" dirty="0">
              <a:solidFill>
                <a:schemeClr val="bg1"/>
              </a:solidFill>
              <a:effectLst/>
              <a:latin typeface="Algerian" panose="04020705040A02060702" pitchFamily="82" charset="0"/>
              <a:ea typeface="Times New Roman" panose="02020603050405020304" pitchFamily="18" charset="0"/>
              <a:cs typeface="Times New Roman" panose="02020603050405020304" pitchFamily="18" charset="0"/>
            </a:endParaRPr>
          </a:p>
        </p:txBody>
      </p:sp>
      <p:sp>
        <p:nvSpPr>
          <p:cNvPr id="17" name="Espace réservé du contenu 3">
            <a:extLst>
              <a:ext uri="{FF2B5EF4-FFF2-40B4-BE49-F238E27FC236}">
                <a16:creationId xmlns:a16="http://schemas.microsoft.com/office/drawing/2014/main" id="{F2047FB3-70BA-4A95-B0FB-941CF7282C7C}"/>
              </a:ext>
            </a:extLst>
          </p:cNvPr>
          <p:cNvSpPr txBox="1">
            <a:spLocks/>
          </p:cNvSpPr>
          <p:nvPr/>
        </p:nvSpPr>
        <p:spPr>
          <a:xfrm>
            <a:off x="101129" y="10889"/>
            <a:ext cx="11996738" cy="1365086"/>
          </a:xfrm>
          <a:prstGeom prst="flowChartProcess">
            <a:avLst/>
          </a:prstGeom>
        </p:spPr>
        <p:style>
          <a:lnRef idx="1">
            <a:schemeClr val="accent1"/>
          </a:lnRef>
          <a:fillRef idx="2">
            <a:schemeClr val="accent1"/>
          </a:fillRef>
          <a:effectRef idx="1">
            <a:schemeClr val="accent1"/>
          </a:effectRef>
          <a:fontRef idx="minor">
            <a:schemeClr val="dk1"/>
          </a:fontRef>
        </p:style>
        <p:txBody>
          <a:bodyPr vert="horz" lIns="45720" tIns="45720" rIns="4572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dk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dk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9pPr>
          </a:lstStyle>
          <a:p>
            <a:pPr algn="ctr"/>
            <a:r>
              <a:rPr lang="fr-FR" sz="3600" b="1" dirty="0">
                <a:solidFill>
                  <a:schemeClr val="bg1"/>
                </a:solidFill>
                <a:latin typeface="Algerian" panose="04020705040A02060702" pitchFamily="82" charset="0"/>
                <a:ea typeface="Times New Roman" panose="02020603050405020304" pitchFamily="18" charset="0"/>
                <a:cs typeface="Times New Roman" panose="02020603050405020304" pitchFamily="18" charset="0"/>
              </a:rPr>
              <a:t>ACCUEIL ET SUIVI</a:t>
            </a:r>
          </a:p>
          <a:p>
            <a:pPr algn="ctr"/>
            <a:r>
              <a:rPr lang="fr-FR" sz="3600" b="1" dirty="0">
                <a:solidFill>
                  <a:schemeClr val="bg1"/>
                </a:solidFill>
                <a:latin typeface="Algerian" panose="04020705040A02060702" pitchFamily="82" charset="0"/>
                <a:ea typeface="Times New Roman" panose="02020603050405020304" pitchFamily="18" charset="0"/>
                <a:cs typeface="Times New Roman" panose="02020603050405020304" pitchFamily="18" charset="0"/>
              </a:rPr>
              <a:t>DES ÉTUDIANTS internationaux</a:t>
            </a:r>
          </a:p>
        </p:txBody>
      </p:sp>
      <p:sp>
        <p:nvSpPr>
          <p:cNvPr id="2" name="Flèche : courbe vers le bas 1">
            <a:extLst>
              <a:ext uri="{FF2B5EF4-FFF2-40B4-BE49-F238E27FC236}">
                <a16:creationId xmlns:a16="http://schemas.microsoft.com/office/drawing/2014/main" id="{D1D91CE4-39E7-4B23-AEAF-613C7FD34F4A}"/>
              </a:ext>
            </a:extLst>
          </p:cNvPr>
          <p:cNvSpPr/>
          <p:nvPr/>
        </p:nvSpPr>
        <p:spPr>
          <a:xfrm rot="3130269">
            <a:off x="9099564" y="2344641"/>
            <a:ext cx="3256132" cy="1486554"/>
          </a:xfrm>
          <a:prstGeom prst="curvedDownArrow">
            <a:avLst>
              <a:gd name="adj1" fmla="val 25000"/>
              <a:gd name="adj2" fmla="val 50000"/>
              <a:gd name="adj3" fmla="val 347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Parchemin : horizontal 17">
            <a:extLst>
              <a:ext uri="{FF2B5EF4-FFF2-40B4-BE49-F238E27FC236}">
                <a16:creationId xmlns:a16="http://schemas.microsoft.com/office/drawing/2014/main" id="{4E7EBEB6-E81C-4484-8B75-01989256DCA4}"/>
              </a:ext>
            </a:extLst>
          </p:cNvPr>
          <p:cNvSpPr/>
          <p:nvPr/>
        </p:nvSpPr>
        <p:spPr>
          <a:xfrm>
            <a:off x="2039790" y="5874057"/>
            <a:ext cx="6990480"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Tous les étudiants du Portail LLAC et de l’EUR Arts et Humanités</a:t>
            </a:r>
          </a:p>
        </p:txBody>
      </p:sp>
      <p:sp>
        <p:nvSpPr>
          <p:cNvPr id="7" name="Rectangle : en biseau 6">
            <a:extLst>
              <a:ext uri="{FF2B5EF4-FFF2-40B4-BE49-F238E27FC236}">
                <a16:creationId xmlns:a16="http://schemas.microsoft.com/office/drawing/2014/main" id="{7058972D-0D68-467E-811B-F61787CCA301}"/>
              </a:ext>
            </a:extLst>
          </p:cNvPr>
          <p:cNvSpPr/>
          <p:nvPr/>
        </p:nvSpPr>
        <p:spPr>
          <a:xfrm>
            <a:off x="2103418" y="1480580"/>
            <a:ext cx="7012852" cy="1327204"/>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a:solidFill>
                <a:schemeClr val="tx1"/>
              </a:solidFill>
            </a:endParaRPr>
          </a:p>
          <a:p>
            <a:pPr lvl="0" algn="ctr" defTabSz="1422400">
              <a:lnSpc>
                <a:spcPct val="90000"/>
              </a:lnSpc>
              <a:spcBef>
                <a:spcPct val="0"/>
              </a:spcBef>
              <a:spcAft>
                <a:spcPct val="35000"/>
              </a:spcAft>
            </a:pPr>
            <a:r>
              <a:rPr lang="fr-FR"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Cafés</a:t>
            </a:r>
            <a:r>
              <a:rPr lang="fr-FR" sz="36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internationaux</a:t>
            </a:r>
          </a:p>
          <a:p>
            <a:pPr marL="0" fontAlgn="t">
              <a:spcBef>
                <a:spcPts val="0"/>
              </a:spcBef>
              <a:spcAft>
                <a:spcPts val="0"/>
              </a:spcAft>
            </a:pPr>
            <a:endParaRPr lang="fr-FR" sz="1800" dirty="0">
              <a:solidFill>
                <a:schemeClr val="tx1"/>
              </a:solidFill>
            </a:endParaRPr>
          </a:p>
        </p:txBody>
      </p:sp>
      <p:pic>
        <p:nvPicPr>
          <p:cNvPr id="8" name="Picture 6" descr="Groupe D'étudiants Assis Au Café Et À Travailler Ensemble Banque D'Images  et Photos Libres De Droits. Image 53879661">
            <a:extLst>
              <a:ext uri="{FF2B5EF4-FFF2-40B4-BE49-F238E27FC236}">
                <a16:creationId xmlns:a16="http://schemas.microsoft.com/office/drawing/2014/main" id="{B7F1A55E-121D-4634-B668-D0E1244D3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579" y="3036983"/>
            <a:ext cx="4218530" cy="28072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ogo Label bienvenue en France">
            <a:extLst>
              <a:ext uri="{FF2B5EF4-FFF2-40B4-BE49-F238E27FC236}">
                <a16:creationId xmlns:a16="http://schemas.microsoft.com/office/drawing/2014/main" id="{BF601047-5CCC-44E1-B6AF-6825E3A4A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960" y="3431418"/>
            <a:ext cx="2134751" cy="213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283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CD4689B-6F69-4F1E-8D56-35018546637F}"/>
              </a:ext>
            </a:extLst>
          </p:cNvPr>
          <p:cNvSpPr>
            <a:spLocks noGrp="1"/>
          </p:cNvSpPr>
          <p:nvPr>
            <p:ph idx="1"/>
          </p:nvPr>
        </p:nvSpPr>
        <p:spPr/>
        <p:txBody>
          <a:bodyPr>
            <a:normAutofit/>
          </a:bodyPr>
          <a:lstStyle/>
          <a:p>
            <a:endParaRPr lang="fr-FR" sz="2400" dirty="0"/>
          </a:p>
        </p:txBody>
      </p:sp>
      <p:sp>
        <p:nvSpPr>
          <p:cNvPr id="6" name="Titre 5">
            <a:extLst>
              <a:ext uri="{FF2B5EF4-FFF2-40B4-BE49-F238E27FC236}">
                <a16:creationId xmlns:a16="http://schemas.microsoft.com/office/drawing/2014/main" id="{FE4F884E-7845-427B-A7CF-3272F9DFCE59}"/>
              </a:ext>
            </a:extLst>
          </p:cNvPr>
          <p:cNvSpPr>
            <a:spLocks noGrp="1"/>
          </p:cNvSpPr>
          <p:nvPr>
            <p:ph type="title"/>
          </p:nvPr>
        </p:nvSpPr>
        <p:spPr>
          <a:xfrm>
            <a:off x="1319182" y="19125"/>
            <a:ext cx="9720262" cy="1813306"/>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endParaRPr lang="fr-FR" sz="2400" b="1" dirty="0">
              <a:solidFill>
                <a:schemeClr val="tx1"/>
              </a:solidFill>
            </a:endParaRPr>
          </a:p>
          <a:p>
            <a:pPr lvl="0" algn="ctr" defTabSz="1422400">
              <a:lnSpc>
                <a:spcPct val="90000"/>
              </a:lnSpc>
              <a:spcBef>
                <a:spcPct val="0"/>
              </a:spcBef>
              <a:spcAft>
                <a:spcPct val="35000"/>
              </a:spcAft>
            </a:pPr>
            <a:br>
              <a:rPr lang="fr-FR"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 fois/SEMAINE</a:t>
            </a:r>
            <a:br>
              <a:rPr lang="fr-FR" sz="3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ou</a:t>
            </a:r>
            <a:br>
              <a:rPr lang="fr-FR" sz="3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 fois tous les 15 jours</a:t>
            </a:r>
            <a:br>
              <a:rPr lang="fr-FR" sz="3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UN PAYS EST MIS A L’HONNEUR</a:t>
            </a:r>
            <a:br>
              <a:rPr lang="fr-FR"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endParaRPr lang="fr-FR" sz="36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fontAlgn="t">
              <a:spcBef>
                <a:spcPts val="0"/>
              </a:spcBef>
              <a:spcAft>
                <a:spcPts val="0"/>
              </a:spcAft>
            </a:pPr>
            <a:endParaRPr lang="fr-FR" sz="1800" dirty="0">
              <a:solidFill>
                <a:schemeClr val="tx1"/>
              </a:solidFill>
            </a:endParaRPr>
          </a:p>
        </p:txBody>
      </p:sp>
      <p:sp>
        <p:nvSpPr>
          <p:cNvPr id="7" name="Larme 6">
            <a:extLst>
              <a:ext uri="{FF2B5EF4-FFF2-40B4-BE49-F238E27FC236}">
                <a16:creationId xmlns:a16="http://schemas.microsoft.com/office/drawing/2014/main" id="{CD9D6DAE-3C55-4E6F-8F71-473513A68126}"/>
              </a:ext>
            </a:extLst>
          </p:cNvPr>
          <p:cNvSpPr/>
          <p:nvPr/>
        </p:nvSpPr>
        <p:spPr>
          <a:xfrm rot="20952782">
            <a:off x="78232" y="2843500"/>
            <a:ext cx="6766792" cy="2371719"/>
          </a:xfrm>
          <a:prstGeom prst="teardrop">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 étudiant viendra parler de manière informelle de son pays ou, plus précisément, de sa région autour d’une tasse de café ou de thé, accompagnée de petits gâteaux.</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Ellipse 7">
            <a:extLst>
              <a:ext uri="{FF2B5EF4-FFF2-40B4-BE49-F238E27FC236}">
                <a16:creationId xmlns:a16="http://schemas.microsoft.com/office/drawing/2014/main" id="{EF0C4E1A-AE73-4B02-AB65-67FA93A6E5F5}"/>
              </a:ext>
            </a:extLst>
          </p:cNvPr>
          <p:cNvSpPr/>
          <p:nvPr/>
        </p:nvSpPr>
        <p:spPr>
          <a:xfrm>
            <a:off x="4382389" y="5434341"/>
            <a:ext cx="3819677" cy="1338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faire connaître un pays en particulier (son histoire, sa culture, son actualité…</a:t>
            </a:r>
            <a:endParaRPr lang="fr-FR" sz="2000" b="1" dirty="0">
              <a:solidFill>
                <a:schemeClr val="tx1"/>
              </a:solidFill>
            </a:endParaRPr>
          </a:p>
        </p:txBody>
      </p:sp>
      <p:sp>
        <p:nvSpPr>
          <p:cNvPr id="12" name="Ellipse 11">
            <a:extLst>
              <a:ext uri="{FF2B5EF4-FFF2-40B4-BE49-F238E27FC236}">
                <a16:creationId xmlns:a16="http://schemas.microsoft.com/office/drawing/2014/main" id="{B9AB177E-59B1-42E9-B590-C589375BC2C3}"/>
              </a:ext>
            </a:extLst>
          </p:cNvPr>
          <p:cNvSpPr/>
          <p:nvPr/>
        </p:nvSpPr>
        <p:spPr>
          <a:xfrm>
            <a:off x="7868793" y="5367082"/>
            <a:ext cx="4621810" cy="1338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s'intégrer et tisser des liens avec les autres étudiants</a:t>
            </a:r>
            <a:endParaRPr lang="fr-FR" sz="2000" b="1" dirty="0">
              <a:solidFill>
                <a:schemeClr val="tx1"/>
              </a:solidFill>
            </a:endParaRPr>
          </a:p>
        </p:txBody>
      </p:sp>
      <p:sp>
        <p:nvSpPr>
          <p:cNvPr id="13" name="Ellipse 12">
            <a:extLst>
              <a:ext uri="{FF2B5EF4-FFF2-40B4-BE49-F238E27FC236}">
                <a16:creationId xmlns:a16="http://schemas.microsoft.com/office/drawing/2014/main" id="{B12BC23F-F883-4200-A2E6-84AB1AD727BC}"/>
              </a:ext>
            </a:extLst>
          </p:cNvPr>
          <p:cNvSpPr/>
          <p:nvPr/>
        </p:nvSpPr>
        <p:spPr>
          <a:xfrm rot="575215">
            <a:off x="7388613" y="3520238"/>
            <a:ext cx="2371719" cy="8312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OBJECTIFS</a:t>
            </a:r>
            <a:endParaRPr lang="fr-FR" sz="2400" b="1" dirty="0">
              <a:solidFill>
                <a:schemeClr val="tx1"/>
              </a:solidFill>
            </a:endParaRPr>
          </a:p>
        </p:txBody>
      </p:sp>
      <p:sp>
        <p:nvSpPr>
          <p:cNvPr id="15" name="Flèche : courbe vers le bas 14">
            <a:extLst>
              <a:ext uri="{FF2B5EF4-FFF2-40B4-BE49-F238E27FC236}">
                <a16:creationId xmlns:a16="http://schemas.microsoft.com/office/drawing/2014/main" id="{FC1BD062-CFF4-4E00-A802-69F47DE17D21}"/>
              </a:ext>
            </a:extLst>
          </p:cNvPr>
          <p:cNvSpPr/>
          <p:nvPr/>
        </p:nvSpPr>
        <p:spPr>
          <a:xfrm rot="4859103">
            <a:off x="8409649" y="748003"/>
            <a:ext cx="796839" cy="4023439"/>
          </a:xfrm>
          <a:prstGeom prst="curvedDownArrow">
            <a:avLst>
              <a:gd name="adj1" fmla="val 25000"/>
              <a:gd name="adj2" fmla="val 43740"/>
              <a:gd name="adj3" fmla="val 347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Flèche : droite à entaille 16">
            <a:extLst>
              <a:ext uri="{FF2B5EF4-FFF2-40B4-BE49-F238E27FC236}">
                <a16:creationId xmlns:a16="http://schemas.microsoft.com/office/drawing/2014/main" id="{1EAA5355-6933-4417-9BA3-484EFEDC1147}"/>
              </a:ext>
            </a:extLst>
          </p:cNvPr>
          <p:cNvSpPr/>
          <p:nvPr/>
        </p:nvSpPr>
        <p:spPr>
          <a:xfrm rot="3175959">
            <a:off x="9392303" y="4655619"/>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Flèche : droite à entaille 17">
            <a:extLst>
              <a:ext uri="{FF2B5EF4-FFF2-40B4-BE49-F238E27FC236}">
                <a16:creationId xmlns:a16="http://schemas.microsoft.com/office/drawing/2014/main" id="{B32759ED-6201-41B6-89C8-440BFFB9632D}"/>
              </a:ext>
            </a:extLst>
          </p:cNvPr>
          <p:cNvSpPr/>
          <p:nvPr/>
        </p:nvSpPr>
        <p:spPr>
          <a:xfrm rot="7793138">
            <a:off x="7399598" y="4763763"/>
            <a:ext cx="1236671"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Ellipse 18">
            <a:extLst>
              <a:ext uri="{FF2B5EF4-FFF2-40B4-BE49-F238E27FC236}">
                <a16:creationId xmlns:a16="http://schemas.microsoft.com/office/drawing/2014/main" id="{9116C2FE-93D5-4651-B0A9-252EB61C0ABE}"/>
              </a:ext>
            </a:extLst>
          </p:cNvPr>
          <p:cNvSpPr/>
          <p:nvPr/>
        </p:nvSpPr>
        <p:spPr>
          <a:xfrm>
            <a:off x="15755" y="5560813"/>
            <a:ext cx="5083991" cy="1106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latin typeface="Book Antiqua" panose="02040602050305030304" pitchFamily="18" charset="0"/>
              </a:rPr>
              <a:t>Approfondir la langue en dehors du cadre académique</a:t>
            </a:r>
          </a:p>
        </p:txBody>
      </p:sp>
      <p:sp>
        <p:nvSpPr>
          <p:cNvPr id="21" name="Flèche : droite à entaille 20">
            <a:extLst>
              <a:ext uri="{FF2B5EF4-FFF2-40B4-BE49-F238E27FC236}">
                <a16:creationId xmlns:a16="http://schemas.microsoft.com/office/drawing/2014/main" id="{D8E5643A-94B8-455A-B4BB-C4F9B50D82C6}"/>
              </a:ext>
            </a:extLst>
          </p:cNvPr>
          <p:cNvSpPr/>
          <p:nvPr/>
        </p:nvSpPr>
        <p:spPr>
          <a:xfrm rot="9587829">
            <a:off x="4435340" y="4664588"/>
            <a:ext cx="3008585" cy="48711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50" name="Picture 2" descr="Vue de face de délicieux biscuits sucrés avec une tasse de café sur la  couleur de fond clair sucre de cacao gâteau au thé cookie tarte sucrée |  Photo Gratuite">
            <a:extLst>
              <a:ext uri="{FF2B5EF4-FFF2-40B4-BE49-F238E27FC236}">
                <a16:creationId xmlns:a16="http://schemas.microsoft.com/office/drawing/2014/main" id="{9EEFF20C-9DE0-472E-9A1C-62523F370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16" y="1891109"/>
            <a:ext cx="1632321" cy="108623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Vue de face de délicieux biscuits sucrés avec une tasse de café sur la  couleur de fond clair sucre de cacao gâteau au thé cookie tarte sucrée |  Photo Gratuite">
            <a:extLst>
              <a:ext uri="{FF2B5EF4-FFF2-40B4-BE49-F238E27FC236}">
                <a16:creationId xmlns:a16="http://schemas.microsoft.com/office/drawing/2014/main" id="{0CCBB452-ED59-4CDB-BD29-0D0BDCAB6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448" y="2037337"/>
            <a:ext cx="1632321" cy="10862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Vue de face de délicieux biscuits sucrés avec une tasse de café sur la  couleur de fond clair sucre de cacao gâteau au thé cookie tarte sucrée |  Photo Gratuite">
            <a:extLst>
              <a:ext uri="{FF2B5EF4-FFF2-40B4-BE49-F238E27FC236}">
                <a16:creationId xmlns:a16="http://schemas.microsoft.com/office/drawing/2014/main" id="{60609971-518C-4E38-B53C-758AD3C7B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1763" y="2985657"/>
            <a:ext cx="1632321" cy="108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052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3">
            <a:extLst>
              <a:ext uri="{FF2B5EF4-FFF2-40B4-BE49-F238E27FC236}">
                <a16:creationId xmlns:a16="http://schemas.microsoft.com/office/drawing/2014/main" id="{F2047FB3-70BA-4A95-B0FB-941CF7282C7C}"/>
              </a:ext>
            </a:extLst>
          </p:cNvPr>
          <p:cNvSpPr txBox="1">
            <a:spLocks/>
          </p:cNvSpPr>
          <p:nvPr/>
        </p:nvSpPr>
        <p:spPr>
          <a:xfrm>
            <a:off x="97631" y="0"/>
            <a:ext cx="11996738" cy="1025609"/>
          </a:xfrm>
          <a:prstGeom prst="flowChartProcess">
            <a:avLst/>
          </a:prstGeom>
        </p:spPr>
        <p:style>
          <a:lnRef idx="1">
            <a:schemeClr val="accent1"/>
          </a:lnRef>
          <a:fillRef idx="2">
            <a:schemeClr val="accent1"/>
          </a:fillRef>
          <a:effectRef idx="1">
            <a:schemeClr val="accent1"/>
          </a:effectRef>
          <a:fontRef idx="minor">
            <a:schemeClr val="dk1"/>
          </a:fontRef>
        </p:style>
        <p:txBody>
          <a:bodyPr vert="horz" lIns="45720" tIns="45720" rIns="45720" bIns="45720" rtlCol="0" anchor="ct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dk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dk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9pPr>
          </a:lstStyle>
          <a:p>
            <a:pPr algn="ctr"/>
            <a:r>
              <a:rPr lang="fr-FR" sz="3600" b="1" dirty="0">
                <a:solidFill>
                  <a:schemeClr val="bg1"/>
                </a:solidFill>
                <a:latin typeface="Algerian" panose="04020705040A02060702" pitchFamily="82" charset="0"/>
                <a:ea typeface="Times New Roman" panose="02020603050405020304" pitchFamily="18" charset="0"/>
                <a:cs typeface="Times New Roman" panose="02020603050405020304" pitchFamily="18" charset="0"/>
              </a:rPr>
              <a:t>ACCUEIL ET SUIVI</a:t>
            </a:r>
          </a:p>
          <a:p>
            <a:pPr algn="ctr"/>
            <a:r>
              <a:rPr lang="fr-FR" sz="3600" b="1" dirty="0">
                <a:solidFill>
                  <a:schemeClr val="bg1"/>
                </a:solidFill>
                <a:latin typeface="Algerian" panose="04020705040A02060702" pitchFamily="82" charset="0"/>
                <a:ea typeface="Times New Roman" panose="02020603050405020304" pitchFamily="18" charset="0"/>
                <a:cs typeface="Times New Roman" panose="02020603050405020304" pitchFamily="18" charset="0"/>
              </a:rPr>
              <a:t>DES ÉTUDIANTS internationaux</a:t>
            </a:r>
          </a:p>
        </p:txBody>
      </p:sp>
      <p:sp>
        <p:nvSpPr>
          <p:cNvPr id="18" name="Rectangle : en biseau 17">
            <a:extLst>
              <a:ext uri="{FF2B5EF4-FFF2-40B4-BE49-F238E27FC236}">
                <a16:creationId xmlns:a16="http://schemas.microsoft.com/office/drawing/2014/main" id="{D1448BCB-FE78-4A50-BCF2-0FEED61DA73C}"/>
              </a:ext>
            </a:extLst>
          </p:cNvPr>
          <p:cNvSpPr/>
          <p:nvPr/>
        </p:nvSpPr>
        <p:spPr>
          <a:xfrm>
            <a:off x="3889057" y="1183651"/>
            <a:ext cx="4354429" cy="681065"/>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a:solidFill>
                <a:schemeClr val="tx1"/>
              </a:solidFill>
            </a:endParaRPr>
          </a:p>
          <a:p>
            <a:pPr lvl="0" algn="ctr" defTabSz="1422400">
              <a:lnSpc>
                <a:spcPct val="90000"/>
              </a:lnSpc>
              <a:spcBef>
                <a:spcPct val="0"/>
              </a:spcBef>
              <a:spcAft>
                <a:spcPct val="35000"/>
              </a:spcAft>
            </a:pPr>
            <a:r>
              <a:rPr lang="fr-FR"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Sorties culturelles</a:t>
            </a:r>
            <a:endParaRPr lang="fr-FR" sz="36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fontAlgn="t">
              <a:spcBef>
                <a:spcPts val="0"/>
              </a:spcBef>
              <a:spcAft>
                <a:spcPts val="0"/>
              </a:spcAft>
            </a:pPr>
            <a:endParaRPr lang="fr-FR" sz="1800" dirty="0">
              <a:solidFill>
                <a:schemeClr val="tx1"/>
              </a:solidFill>
            </a:endParaRPr>
          </a:p>
        </p:txBody>
      </p:sp>
      <p:sp>
        <p:nvSpPr>
          <p:cNvPr id="5" name="Rectangle : en biseau 4">
            <a:extLst>
              <a:ext uri="{FF2B5EF4-FFF2-40B4-BE49-F238E27FC236}">
                <a16:creationId xmlns:a16="http://schemas.microsoft.com/office/drawing/2014/main" id="{53D0E7F3-0FF4-4294-92CB-9F186158D4A1}"/>
              </a:ext>
            </a:extLst>
          </p:cNvPr>
          <p:cNvSpPr/>
          <p:nvPr/>
        </p:nvSpPr>
        <p:spPr>
          <a:xfrm>
            <a:off x="3940511" y="4857508"/>
            <a:ext cx="4354429" cy="681065"/>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a:solidFill>
                <a:schemeClr val="tx1"/>
              </a:solidFill>
            </a:endParaRPr>
          </a:p>
          <a:p>
            <a:pPr lvl="0" algn="ctr" defTabSz="1422400">
              <a:lnSpc>
                <a:spcPct val="90000"/>
              </a:lnSpc>
              <a:spcBef>
                <a:spcPct val="0"/>
              </a:spcBef>
              <a:spcAft>
                <a:spcPct val="35000"/>
              </a:spcAft>
            </a:pPr>
            <a:r>
              <a:rPr lang="fr-FR" sz="36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Atelier photo</a:t>
            </a:r>
          </a:p>
          <a:p>
            <a:pPr marL="0" fontAlgn="t">
              <a:spcBef>
                <a:spcPts val="0"/>
              </a:spcBef>
              <a:spcAft>
                <a:spcPts val="0"/>
              </a:spcAft>
            </a:pPr>
            <a:endParaRPr lang="fr-FR" sz="1800" dirty="0">
              <a:solidFill>
                <a:schemeClr val="tx1"/>
              </a:solidFill>
            </a:endParaRPr>
          </a:p>
        </p:txBody>
      </p:sp>
      <p:sp>
        <p:nvSpPr>
          <p:cNvPr id="2" name="Signe Plus 1">
            <a:extLst>
              <a:ext uri="{FF2B5EF4-FFF2-40B4-BE49-F238E27FC236}">
                <a16:creationId xmlns:a16="http://schemas.microsoft.com/office/drawing/2014/main" id="{A05D2EB3-244C-4342-AF71-6D33F40097F0}"/>
              </a:ext>
            </a:extLst>
          </p:cNvPr>
          <p:cNvSpPr/>
          <p:nvPr/>
        </p:nvSpPr>
        <p:spPr>
          <a:xfrm>
            <a:off x="4652989" y="3630077"/>
            <a:ext cx="1413283" cy="9652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descr="Sorties">
            <a:extLst>
              <a:ext uri="{FF2B5EF4-FFF2-40B4-BE49-F238E27FC236}">
                <a16:creationId xmlns:a16="http://schemas.microsoft.com/office/drawing/2014/main" id="{90C266D8-8196-4953-A237-D01AAA1A8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360" y="2210638"/>
            <a:ext cx="3783243" cy="23009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oncours photos #REA2024 | SRLF">
            <a:extLst>
              <a:ext uri="{FF2B5EF4-FFF2-40B4-BE49-F238E27FC236}">
                <a16:creationId xmlns:a16="http://schemas.microsoft.com/office/drawing/2014/main" id="{3B7FC713-4928-44F3-B441-5E8D1EB035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66" y="5064529"/>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éléphones mobiles pour entreprises avec Keyyo.com">
            <a:extLst>
              <a:ext uri="{FF2B5EF4-FFF2-40B4-BE49-F238E27FC236}">
                <a16:creationId xmlns:a16="http://schemas.microsoft.com/office/drawing/2014/main" id="{DC97BDFC-A235-4BEA-B649-57501C54DA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7286" y="4638039"/>
            <a:ext cx="230505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ontaine du soleil">
            <a:extLst>
              <a:ext uri="{FF2B5EF4-FFF2-40B4-BE49-F238E27FC236}">
                <a16:creationId xmlns:a16="http://schemas.microsoft.com/office/drawing/2014/main" id="{A864884F-FD46-4417-81C9-8FEA8F2B43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525" y="1439944"/>
            <a:ext cx="2567326" cy="17148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 promenade des Anglais, l'une des plus belles avenues du monde qui fait  la fierté de Nice">
            <a:extLst>
              <a:ext uri="{FF2B5EF4-FFF2-40B4-BE49-F238E27FC236}">
                <a16:creationId xmlns:a16="http://schemas.microsoft.com/office/drawing/2014/main" id="{A3DB2C92-68DE-452B-8686-62F8F5DAEB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1961" y="1475446"/>
            <a:ext cx="3143250" cy="176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98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4446" y="-836733"/>
            <a:ext cx="7239000" cy="1673466"/>
          </a:xfrm>
        </p:spPr>
        <p:txBody>
          <a:bodyPr/>
          <a:lstStyle/>
          <a:p>
            <a:endParaRPr lang="fr-FR" dirty="0"/>
          </a:p>
        </p:txBody>
      </p:sp>
      <p:sp>
        <p:nvSpPr>
          <p:cNvPr id="4" name="Espace réservé du contenu 3"/>
          <p:cNvSpPr>
            <a:spLocks noGrp="1"/>
          </p:cNvSpPr>
          <p:nvPr>
            <p:ph idx="1"/>
          </p:nvPr>
        </p:nvSpPr>
        <p:spPr>
          <a:xfrm>
            <a:off x="2106796" y="122859"/>
            <a:ext cx="7239000" cy="2735625"/>
          </a:xfrm>
          <a:prstGeom prst="flowChartPunchedTap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fr-FR" sz="2400" dirty="0">
                <a:solidFill>
                  <a:schemeClr val="tx1"/>
                </a:solidFill>
              </a:rPr>
              <a:t>PORTAIL   :   SHS</a:t>
            </a:r>
          </a:p>
          <a:p>
            <a:pPr marL="0" indent="0" algn="ctr">
              <a:buNone/>
            </a:pPr>
            <a:r>
              <a:rPr lang="fr-FR" sz="2400" dirty="0">
                <a:solidFill>
                  <a:schemeClr val="tx1"/>
                </a:solidFill>
              </a:rPr>
              <a:t>Sciences Humaines et Sociales et Psychologie</a:t>
            </a:r>
          </a:p>
          <a:p>
            <a:pPr marL="0" indent="0" algn="ctr">
              <a:buNone/>
            </a:pPr>
            <a:r>
              <a:rPr lang="fr-FR" sz="2400" dirty="0">
                <a:solidFill>
                  <a:schemeClr val="tx1"/>
                </a:solidFill>
              </a:rPr>
              <a:t>Plusieurs filières</a:t>
            </a:r>
          </a:p>
          <a:p>
            <a:pPr algn="ctr"/>
            <a:endParaRPr lang="fr-FR" dirty="0">
              <a:solidFill>
                <a:schemeClr val="tx1"/>
              </a:solidFill>
            </a:endParaRPr>
          </a:p>
        </p:txBody>
      </p:sp>
      <p:cxnSp>
        <p:nvCxnSpPr>
          <p:cNvPr id="6" name="Connecteur droit avec flèche 5"/>
          <p:cNvCxnSpPr/>
          <p:nvPr/>
        </p:nvCxnSpPr>
        <p:spPr>
          <a:xfrm>
            <a:off x="7572165" y="2083628"/>
            <a:ext cx="1368152"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a:off x="7416402" y="2083628"/>
            <a:ext cx="138698"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6312018" y="2004457"/>
            <a:ext cx="1296144" cy="2664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5113159" y="2024844"/>
            <a:ext cx="2520280" cy="2880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3719730" y="2070391"/>
            <a:ext cx="3888432" cy="3168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1883533" y="2024844"/>
            <a:ext cx="5688632" cy="3744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6693645" y="4373940"/>
            <a:ext cx="1364476" cy="369332"/>
          </a:xfrm>
          <a:prstGeom prst="rect">
            <a:avLst/>
          </a:prstGeom>
          <a:noFill/>
        </p:spPr>
        <p:txBody>
          <a:bodyPr wrap="none" rtlCol="0">
            <a:spAutoFit/>
          </a:bodyPr>
          <a:lstStyle/>
          <a:p>
            <a:r>
              <a:rPr lang="fr-FR" dirty="0"/>
              <a:t>Géographie</a:t>
            </a:r>
          </a:p>
        </p:txBody>
      </p:sp>
      <p:sp>
        <p:nvSpPr>
          <p:cNvPr id="19" name="ZoneTexte 18"/>
          <p:cNvSpPr txBox="1"/>
          <p:nvPr/>
        </p:nvSpPr>
        <p:spPr>
          <a:xfrm>
            <a:off x="5726296" y="4730692"/>
            <a:ext cx="873957" cy="369332"/>
          </a:xfrm>
          <a:prstGeom prst="rect">
            <a:avLst/>
          </a:prstGeom>
          <a:noFill/>
        </p:spPr>
        <p:txBody>
          <a:bodyPr wrap="none" rtlCol="0">
            <a:spAutoFit/>
          </a:bodyPr>
          <a:lstStyle/>
          <a:p>
            <a:r>
              <a:rPr lang="fr-FR" dirty="0"/>
              <a:t>Histoire</a:t>
            </a:r>
          </a:p>
        </p:txBody>
      </p:sp>
      <p:sp>
        <p:nvSpPr>
          <p:cNvPr id="20" name="ZoneTexte 19"/>
          <p:cNvSpPr txBox="1"/>
          <p:nvPr/>
        </p:nvSpPr>
        <p:spPr>
          <a:xfrm>
            <a:off x="4331018" y="4925551"/>
            <a:ext cx="1259447" cy="369332"/>
          </a:xfrm>
          <a:prstGeom prst="rect">
            <a:avLst/>
          </a:prstGeom>
          <a:noFill/>
        </p:spPr>
        <p:txBody>
          <a:bodyPr wrap="none" rtlCol="0">
            <a:spAutoFit/>
          </a:bodyPr>
          <a:lstStyle/>
          <a:p>
            <a:r>
              <a:rPr lang="fr-FR" dirty="0"/>
              <a:t>Psychologie</a:t>
            </a:r>
          </a:p>
        </p:txBody>
      </p:sp>
      <p:sp>
        <p:nvSpPr>
          <p:cNvPr id="21" name="ZoneTexte 20"/>
          <p:cNvSpPr txBox="1"/>
          <p:nvPr/>
        </p:nvSpPr>
        <p:spPr>
          <a:xfrm>
            <a:off x="2918915" y="5284290"/>
            <a:ext cx="2400016" cy="369332"/>
          </a:xfrm>
          <a:prstGeom prst="rect">
            <a:avLst/>
          </a:prstGeom>
          <a:noFill/>
        </p:spPr>
        <p:txBody>
          <a:bodyPr wrap="none" rtlCol="0">
            <a:spAutoFit/>
          </a:bodyPr>
          <a:lstStyle/>
          <a:p>
            <a:r>
              <a:rPr lang="fr-FR" dirty="0" err="1"/>
              <a:t>Antropologie</a:t>
            </a:r>
            <a:r>
              <a:rPr lang="fr-FR" dirty="0"/>
              <a:t>-Ethnologie</a:t>
            </a:r>
          </a:p>
        </p:txBody>
      </p:sp>
      <p:sp>
        <p:nvSpPr>
          <p:cNvPr id="22" name="ZoneTexte 21"/>
          <p:cNvSpPr txBox="1"/>
          <p:nvPr/>
        </p:nvSpPr>
        <p:spPr>
          <a:xfrm>
            <a:off x="1300738" y="5769260"/>
            <a:ext cx="1130438" cy="369332"/>
          </a:xfrm>
          <a:prstGeom prst="rect">
            <a:avLst/>
          </a:prstGeom>
          <a:noFill/>
        </p:spPr>
        <p:txBody>
          <a:bodyPr wrap="none" rtlCol="0">
            <a:spAutoFit/>
          </a:bodyPr>
          <a:lstStyle/>
          <a:p>
            <a:r>
              <a:rPr lang="fr-FR" dirty="0"/>
              <a:t>Sociologie</a:t>
            </a:r>
          </a:p>
        </p:txBody>
      </p:sp>
      <p:sp>
        <p:nvSpPr>
          <p:cNvPr id="3" name="Ellipse 2">
            <a:extLst>
              <a:ext uri="{FF2B5EF4-FFF2-40B4-BE49-F238E27FC236}">
                <a16:creationId xmlns:a16="http://schemas.microsoft.com/office/drawing/2014/main" id="{31855F09-3D98-47FB-AD5E-3FE760DAECA0}"/>
              </a:ext>
            </a:extLst>
          </p:cNvPr>
          <p:cNvSpPr/>
          <p:nvPr/>
        </p:nvSpPr>
        <p:spPr>
          <a:xfrm flipH="1">
            <a:off x="7443913" y="1938359"/>
            <a:ext cx="268019" cy="244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A60B1940-1C57-4470-BDDD-334059BBB4F1}"/>
              </a:ext>
            </a:extLst>
          </p:cNvPr>
          <p:cNvSpPr txBox="1"/>
          <p:nvPr/>
        </p:nvSpPr>
        <p:spPr>
          <a:xfrm>
            <a:off x="8256241" y="4007289"/>
            <a:ext cx="3888432" cy="646331"/>
          </a:xfrm>
          <a:prstGeom prst="rect">
            <a:avLst/>
          </a:prstGeom>
          <a:noFill/>
        </p:spPr>
        <p:txBody>
          <a:bodyPr wrap="square" rtlCol="0">
            <a:spAutoFit/>
          </a:bodyPr>
          <a:lstStyle/>
          <a:p>
            <a:r>
              <a:rPr lang="fr-FR" b="0" i="0" dirty="0">
                <a:solidFill>
                  <a:srgbClr val="212121"/>
                </a:solidFill>
                <a:effectLst/>
                <a:latin typeface="Brother 1816"/>
              </a:rPr>
              <a:t>Sciences de l'éducation </a:t>
            </a:r>
          </a:p>
          <a:p>
            <a:r>
              <a:rPr lang="fr-FR" b="0" i="0" dirty="0">
                <a:solidFill>
                  <a:srgbClr val="212121"/>
                </a:solidFill>
                <a:effectLst/>
                <a:latin typeface="Brother 1816"/>
              </a:rPr>
              <a:t>et de la formation</a:t>
            </a:r>
            <a:endParaRPr lang="fr-FR" dirty="0"/>
          </a:p>
        </p:txBody>
      </p:sp>
    </p:spTree>
    <p:extLst>
      <p:ext uri="{BB962C8B-B14F-4D97-AF65-F5344CB8AC3E}">
        <p14:creationId xmlns:p14="http://schemas.microsoft.com/office/powerpoint/2010/main" val="2617888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0B5D8C-E52C-BC17-6AB9-1BABEFCB9187}"/>
              </a:ext>
            </a:extLst>
          </p:cNvPr>
          <p:cNvSpPr>
            <a:spLocks noGrp="1"/>
          </p:cNvSpPr>
          <p:nvPr>
            <p:ph type="title"/>
          </p:nvPr>
        </p:nvSpPr>
        <p:spPr/>
        <p:txBody>
          <a:bodyPr/>
          <a:lstStyle/>
          <a:p>
            <a:r>
              <a:rPr lang="fr-FR" sz="5400" b="1" dirty="0">
                <a:latin typeface="Algerian" panose="04020705040A02060702" pitchFamily="82" charset="0"/>
              </a:rPr>
              <a:t>PROC</a:t>
            </a:r>
            <a:r>
              <a:rPr lang="pt-BR" sz="5400" b="1" dirty="0">
                <a:solidFill>
                  <a:srgbClr val="000000"/>
                </a:solidFill>
                <a:effectLst/>
                <a:latin typeface="Algerian" panose="04020705040A02060702" pitchFamily="82" charset="0"/>
                <a:ea typeface="Calibri" panose="020F0502020204030204" pitchFamily="34" charset="0"/>
                <a:cs typeface="Arial" panose="020B0604020202020204" pitchFamily="34" charset="0"/>
              </a:rPr>
              <a:t>ÉDURE  À   SUIVRE</a:t>
            </a:r>
            <a:endParaRPr lang="fr-FR" dirty="0"/>
          </a:p>
        </p:txBody>
      </p:sp>
      <p:pic>
        <p:nvPicPr>
          <p:cNvPr id="4" name="Picture 3">
            <a:extLst>
              <a:ext uri="{FF2B5EF4-FFF2-40B4-BE49-F238E27FC236}">
                <a16:creationId xmlns:a16="http://schemas.microsoft.com/office/drawing/2014/main" id="{6E6A0382-9FD0-503B-9D72-0EBA8A90535D}"/>
              </a:ext>
            </a:extLst>
          </p:cNvPr>
          <p:cNvPicPr>
            <a:picLocks noGrp="1" noChangeAspect="1"/>
          </p:cNvPicPr>
          <p:nvPr>
            <p:ph idx="1"/>
          </p:nvPr>
        </p:nvPicPr>
        <p:blipFill rotWithShape="1">
          <a:blip r:embed="rId3"/>
          <a:srcRect l="15584" r="18638"/>
          <a:stretch/>
        </p:blipFill>
        <p:spPr>
          <a:xfrm>
            <a:off x="-344327" y="-4413647"/>
            <a:ext cx="12324353" cy="13887540"/>
          </a:xfrm>
          <a:prstGeom prst="rect">
            <a:avLst/>
          </a:prstGeom>
        </p:spPr>
      </p:pic>
      <p:sp>
        <p:nvSpPr>
          <p:cNvPr id="5" name="ZoneTexte 4">
            <a:extLst>
              <a:ext uri="{FF2B5EF4-FFF2-40B4-BE49-F238E27FC236}">
                <a16:creationId xmlns:a16="http://schemas.microsoft.com/office/drawing/2014/main" id="{B45A6825-9815-BDFD-C552-3032911BA66C}"/>
              </a:ext>
            </a:extLst>
          </p:cNvPr>
          <p:cNvSpPr txBox="1"/>
          <p:nvPr/>
        </p:nvSpPr>
        <p:spPr>
          <a:xfrm>
            <a:off x="3445549" y="1504762"/>
            <a:ext cx="5366941" cy="646331"/>
          </a:xfrm>
          <a:prstGeom prst="rect">
            <a:avLst/>
          </a:prstGeom>
          <a:noFill/>
        </p:spPr>
        <p:txBody>
          <a:bodyPr wrap="square" rtlCol="0">
            <a:spAutoFit/>
          </a:bodyPr>
          <a:lstStyle/>
          <a:p>
            <a:r>
              <a:rPr lang="fr-FR" sz="3600" b="1" dirty="0">
                <a:latin typeface="Algerian" panose="04020705040A02060702" pitchFamily="82" charset="0"/>
              </a:rPr>
              <a:t>Procédure à suivre</a:t>
            </a:r>
          </a:p>
        </p:txBody>
      </p:sp>
      <p:pic>
        <p:nvPicPr>
          <p:cNvPr id="7" name="Picture 2" descr="Logo Label bienvenue en France">
            <a:extLst>
              <a:ext uri="{FF2B5EF4-FFF2-40B4-BE49-F238E27FC236}">
                <a16:creationId xmlns:a16="http://schemas.microsoft.com/office/drawing/2014/main" id="{6BC26F4D-A468-404E-A4CC-EB076AFD14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99" y="5398968"/>
            <a:ext cx="1764257" cy="17642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a promenade des Anglais, l'une des plus belles avenues du monde qui fait  la fierté de Nice">
            <a:extLst>
              <a:ext uri="{FF2B5EF4-FFF2-40B4-BE49-F238E27FC236}">
                <a16:creationId xmlns:a16="http://schemas.microsoft.com/office/drawing/2014/main" id="{99CADC8F-ADE5-402E-8D31-50C4CFE966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750" y="14722"/>
            <a:ext cx="3143250" cy="1760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oncours photos #REA2024 | SRLF">
            <a:extLst>
              <a:ext uri="{FF2B5EF4-FFF2-40B4-BE49-F238E27FC236}">
                <a16:creationId xmlns:a16="http://schemas.microsoft.com/office/drawing/2014/main" id="{4AF029E6-59EE-44FC-A808-7A5E7F4EC5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0539" y="-214884"/>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225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 en biseau 8">
            <a:extLst>
              <a:ext uri="{FF2B5EF4-FFF2-40B4-BE49-F238E27FC236}">
                <a16:creationId xmlns:a16="http://schemas.microsoft.com/office/drawing/2014/main" id="{D0E18A7B-4445-4DB9-DC96-E5DE8C7B96FF}"/>
              </a:ext>
            </a:extLst>
          </p:cNvPr>
          <p:cNvSpPr/>
          <p:nvPr/>
        </p:nvSpPr>
        <p:spPr>
          <a:xfrm>
            <a:off x="2434051" y="118305"/>
            <a:ext cx="7012852" cy="2844980"/>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a:solidFill>
                <a:schemeClr val="tx1"/>
              </a:solidFill>
            </a:endParaRPr>
          </a:p>
          <a:p>
            <a:pPr algn="ctr"/>
            <a:r>
              <a:rPr lang="fr-FR" sz="2400" b="1" dirty="0">
                <a:solidFill>
                  <a:schemeClr val="tx1"/>
                </a:solidFill>
              </a:rPr>
              <a:t>Venir s’inscrire dans le bureau A O10</a:t>
            </a:r>
          </a:p>
          <a:p>
            <a:pPr algn="ctr"/>
            <a:endParaRPr lang="fr-FR" sz="2400" b="1" dirty="0">
              <a:solidFill>
                <a:schemeClr val="tx1"/>
              </a:solidFill>
            </a:endParaRPr>
          </a:p>
          <a:p>
            <a:pPr algn="ctr"/>
            <a:r>
              <a:rPr lang="fr-FR" sz="2400" b="1" dirty="0">
                <a:solidFill>
                  <a:schemeClr val="tx1"/>
                </a:solidFill>
              </a:rPr>
              <a:t>auprès de Chloé</a:t>
            </a:r>
          </a:p>
          <a:p>
            <a:pPr marL="0" fontAlgn="t">
              <a:spcBef>
                <a:spcPts val="0"/>
              </a:spcBef>
              <a:spcAft>
                <a:spcPts val="0"/>
              </a:spcAft>
            </a:pPr>
            <a:endParaRPr lang="fr-FR" sz="1800" dirty="0">
              <a:solidFill>
                <a:schemeClr val="tx1"/>
              </a:solidFill>
            </a:endParaRPr>
          </a:p>
        </p:txBody>
      </p:sp>
      <p:pic>
        <p:nvPicPr>
          <p:cNvPr id="3" name="Picture 6" descr="Concours photos #REA2024 | SRLF">
            <a:extLst>
              <a:ext uri="{FF2B5EF4-FFF2-40B4-BE49-F238E27FC236}">
                <a16:creationId xmlns:a16="http://schemas.microsoft.com/office/drawing/2014/main" id="{2817F417-00B6-448B-913C-8FF723F5E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86" y="4953923"/>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orties">
            <a:extLst>
              <a:ext uri="{FF2B5EF4-FFF2-40B4-BE49-F238E27FC236}">
                <a16:creationId xmlns:a16="http://schemas.microsoft.com/office/drawing/2014/main" id="{100EC0F5-CD85-48BF-81A1-EF9AEB335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1" y="0"/>
            <a:ext cx="2342610" cy="14247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ontaine du soleil">
            <a:extLst>
              <a:ext uri="{FF2B5EF4-FFF2-40B4-BE49-F238E27FC236}">
                <a16:creationId xmlns:a16="http://schemas.microsoft.com/office/drawing/2014/main" id="{85C9C017-B78F-4567-B0C3-96C50BDFC4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4674" y="0"/>
            <a:ext cx="2567326" cy="17148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éléphones mobiles pour entreprises avec Keyyo.com">
            <a:extLst>
              <a:ext uri="{FF2B5EF4-FFF2-40B4-BE49-F238E27FC236}">
                <a16:creationId xmlns:a16="http://schemas.microsoft.com/office/drawing/2014/main" id="{DF28DF60-3A5B-4005-872D-7437C0377A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6950" y="4953923"/>
            <a:ext cx="230505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CE5EA37B-54F3-0689-324E-92624A97AB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8470" y="3139049"/>
            <a:ext cx="2724014" cy="3629748"/>
          </a:xfrm>
          <a:prstGeom prst="rect">
            <a:avLst/>
          </a:prstGeom>
        </p:spPr>
      </p:pic>
    </p:spTree>
    <p:extLst>
      <p:ext uri="{BB962C8B-B14F-4D97-AF65-F5344CB8AC3E}">
        <p14:creationId xmlns:p14="http://schemas.microsoft.com/office/powerpoint/2010/main" val="2013817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A69936-C65C-4162-A259-745B4C823A33}"/>
              </a:ext>
            </a:extLst>
          </p:cNvPr>
          <p:cNvSpPr>
            <a:spLocks noGrp="1"/>
          </p:cNvSpPr>
          <p:nvPr>
            <p:ph type="title"/>
          </p:nvPr>
        </p:nvSpPr>
        <p:spPr>
          <a:xfrm>
            <a:off x="1090629" y="-300172"/>
            <a:ext cx="9720072" cy="1499616"/>
          </a:xfrm>
        </p:spPr>
        <p:txBody>
          <a:bodyPr/>
          <a:lstStyle/>
          <a:p>
            <a:pPr algn="ctr"/>
            <a:r>
              <a:rPr lang="fr-FR" dirty="0">
                <a:solidFill>
                  <a:srgbClr val="0070C0"/>
                </a:solidFill>
              </a:rPr>
              <a:t>SPECTACLE FIN 1</a:t>
            </a:r>
            <a:r>
              <a:rPr lang="fr-FR" baseline="30000" dirty="0">
                <a:solidFill>
                  <a:srgbClr val="0070C0"/>
                </a:solidFill>
              </a:rPr>
              <a:t>er</a:t>
            </a:r>
            <a:r>
              <a:rPr lang="fr-FR" dirty="0">
                <a:solidFill>
                  <a:srgbClr val="0070C0"/>
                </a:solidFill>
              </a:rPr>
              <a:t> SEMESTRE</a:t>
            </a:r>
          </a:p>
        </p:txBody>
      </p:sp>
      <p:sp>
        <p:nvSpPr>
          <p:cNvPr id="3" name="Espace réservé du contenu 2">
            <a:extLst>
              <a:ext uri="{FF2B5EF4-FFF2-40B4-BE49-F238E27FC236}">
                <a16:creationId xmlns:a16="http://schemas.microsoft.com/office/drawing/2014/main" id="{684DD1AA-1C33-4283-971A-AD92B4291D12}"/>
              </a:ext>
            </a:extLst>
          </p:cNvPr>
          <p:cNvSpPr>
            <a:spLocks noGrp="1"/>
          </p:cNvSpPr>
          <p:nvPr>
            <p:ph idx="1"/>
          </p:nvPr>
        </p:nvSpPr>
        <p:spPr>
          <a:xfrm>
            <a:off x="0" y="1504603"/>
            <a:ext cx="12192000" cy="5345084"/>
          </a:xfrm>
        </p:spPr>
        <p:txBody>
          <a:bodyPr>
            <a:normAutofit/>
          </a:bodyPr>
          <a:lstStyle/>
          <a:p>
            <a:pPr algn="just">
              <a:lnSpc>
                <a:spcPct val="200000"/>
              </a:lnSpc>
            </a:pPr>
            <a:endParaRPr lang="fr-FR" sz="1800" dirty="0">
              <a:effectLst/>
              <a:latin typeface="Times New Roman" panose="02020603050405020304" pitchFamily="18" charset="0"/>
              <a:ea typeface="Calibri" panose="020F0502020204030204" pitchFamily="34" charset="0"/>
            </a:endParaRPr>
          </a:p>
          <a:p>
            <a:pPr algn="just">
              <a:lnSpc>
                <a:spcPct val="200000"/>
              </a:lnSpc>
            </a:pPr>
            <a:endParaRPr lang="fr-FR" sz="1800" dirty="0">
              <a:latin typeface="Times New Roman" panose="02020603050405020304" pitchFamily="18" charset="0"/>
              <a:ea typeface="Calibri" panose="020F0502020204030204" pitchFamily="34" charset="0"/>
            </a:endParaRPr>
          </a:p>
          <a:p>
            <a:pPr algn="just">
              <a:lnSpc>
                <a:spcPct val="200000"/>
              </a:lnSpc>
            </a:pPr>
            <a:endParaRPr lang="fr-FR" sz="1800" dirty="0">
              <a:effectLst/>
              <a:latin typeface="Times New Roman" panose="02020603050405020304" pitchFamily="18" charset="0"/>
              <a:ea typeface="Calibri" panose="020F0502020204030204" pitchFamily="34" charset="0"/>
            </a:endParaRPr>
          </a:p>
          <a:p>
            <a:pPr algn="just">
              <a:lnSpc>
                <a:spcPct val="200000"/>
              </a:lnSpc>
            </a:pPr>
            <a:r>
              <a:rPr lang="fr-FR" sz="1800" dirty="0">
                <a:effectLst/>
                <a:latin typeface="Times New Roman" panose="02020603050405020304" pitchFamily="18" charset="0"/>
                <a:ea typeface="Calibri" panose="020F0502020204030204" pitchFamily="34" charset="0"/>
              </a:rPr>
              <a:t> </a:t>
            </a:r>
          </a:p>
          <a:p>
            <a:pPr algn="just">
              <a:lnSpc>
                <a:spcPct val="200000"/>
              </a:lnSpc>
            </a:pPr>
            <a:endParaRPr lang="fr-FR" sz="1800" dirty="0">
              <a:effectLst/>
              <a:latin typeface="Times New Roman" panose="02020603050405020304" pitchFamily="18" charset="0"/>
              <a:ea typeface="Calibri" panose="020F0502020204030204" pitchFamily="34" charset="0"/>
            </a:endParaRPr>
          </a:p>
          <a:p>
            <a:pPr algn="just">
              <a:lnSpc>
                <a:spcPct val="200000"/>
              </a:lnSpc>
            </a:pPr>
            <a:endParaRPr lang="fr-FR" sz="1800" dirty="0">
              <a:effectLst/>
              <a:latin typeface="Times New Roman" panose="02020603050405020304" pitchFamily="18" charset="0"/>
              <a:ea typeface="Calibri" panose="020F0502020204030204" pitchFamily="34" charset="0"/>
            </a:endParaRPr>
          </a:p>
          <a:p>
            <a:pPr algn="just">
              <a:lnSpc>
                <a:spcPct val="200000"/>
              </a:lnSpc>
            </a:pPr>
            <a:r>
              <a:rPr lang="fr-FR" sz="1800" dirty="0">
                <a:effectLst/>
                <a:latin typeface="Times New Roman" panose="02020603050405020304" pitchFamily="18" charset="0"/>
                <a:ea typeface="Calibri" panose="020F0502020204030204" pitchFamily="34" charset="0"/>
              </a:rPr>
              <a:t> </a:t>
            </a:r>
            <a:endParaRPr lang="fr-FR" dirty="0"/>
          </a:p>
        </p:txBody>
      </p:sp>
      <p:sp>
        <p:nvSpPr>
          <p:cNvPr id="4" name="Rectangle : en biseau 3">
            <a:extLst>
              <a:ext uri="{FF2B5EF4-FFF2-40B4-BE49-F238E27FC236}">
                <a16:creationId xmlns:a16="http://schemas.microsoft.com/office/drawing/2014/main" id="{83A0DCCB-6B68-4744-9F21-9ECC1FDF94B6}"/>
              </a:ext>
            </a:extLst>
          </p:cNvPr>
          <p:cNvSpPr/>
          <p:nvPr/>
        </p:nvSpPr>
        <p:spPr>
          <a:xfrm>
            <a:off x="2759973" y="803757"/>
            <a:ext cx="6381383" cy="791374"/>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a:solidFill>
                <a:schemeClr val="tx1"/>
              </a:solidFill>
            </a:endParaRPr>
          </a:p>
          <a:p>
            <a:pPr algn="ctr"/>
            <a:r>
              <a:rPr lang="fr-FR" sz="2400" b="1" dirty="0">
                <a:solidFill>
                  <a:schemeClr val="tx1"/>
                </a:solidFill>
                <a:effectLst/>
                <a:latin typeface="Times New Roman" panose="02020603050405020304" pitchFamily="18" charset="0"/>
                <a:ea typeface="Calibri" panose="020F0502020204030204" pitchFamily="34" charset="0"/>
              </a:rPr>
              <a:t>Jeudi 11 décembre à partir de 16h</a:t>
            </a:r>
          </a:p>
          <a:p>
            <a:pPr algn="ctr"/>
            <a:r>
              <a:rPr lang="fr-FR" sz="2400" b="1" dirty="0">
                <a:solidFill>
                  <a:schemeClr val="tx1"/>
                </a:solidFill>
                <a:effectLst/>
                <a:latin typeface="Times New Roman" panose="02020603050405020304" pitchFamily="18" charset="0"/>
                <a:ea typeface="Calibri" panose="020F0502020204030204" pitchFamily="34" charset="0"/>
              </a:rPr>
              <a:t> </a:t>
            </a:r>
            <a:endParaRPr lang="fr-FR" sz="1800" b="1" dirty="0">
              <a:solidFill>
                <a:schemeClr val="tx1"/>
              </a:solidFill>
            </a:endParaRPr>
          </a:p>
        </p:txBody>
      </p:sp>
      <p:sp>
        <p:nvSpPr>
          <p:cNvPr id="5" name="Larme 4">
            <a:extLst>
              <a:ext uri="{FF2B5EF4-FFF2-40B4-BE49-F238E27FC236}">
                <a16:creationId xmlns:a16="http://schemas.microsoft.com/office/drawing/2014/main" id="{3228F808-AB5B-496C-A445-F6F48D982AA9}"/>
              </a:ext>
            </a:extLst>
          </p:cNvPr>
          <p:cNvSpPr/>
          <p:nvPr/>
        </p:nvSpPr>
        <p:spPr>
          <a:xfrm>
            <a:off x="501672" y="5171017"/>
            <a:ext cx="10897986" cy="1377905"/>
          </a:xfrm>
          <a:prstGeom prst="teardrop">
            <a:avLst>
              <a:gd name="adj" fmla="val 7696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fr-FR" sz="2400" b="1" dirty="0">
                <a:solidFill>
                  <a:schemeClr val="tx1"/>
                </a:solidFill>
                <a:latin typeface="Times New Roman" panose="02020603050405020304" pitchFamily="18" charset="0"/>
                <a:ea typeface="Calibri" panose="020F0502020204030204" pitchFamily="34" charset="0"/>
              </a:rPr>
              <a:t>S</a:t>
            </a:r>
            <a:r>
              <a:rPr lang="fr-FR" sz="2400" b="1" dirty="0">
                <a:solidFill>
                  <a:schemeClr val="tx1"/>
                </a:solidFill>
                <a:effectLst/>
                <a:latin typeface="Times New Roman" panose="02020603050405020304" pitchFamily="18" charset="0"/>
                <a:ea typeface="Calibri" panose="020F0502020204030204" pitchFamily="34" charset="0"/>
              </a:rPr>
              <a:t>pectacle danse, théâtre et poésie des divers ateliers</a:t>
            </a:r>
          </a:p>
          <a:p>
            <a:pPr algn="just">
              <a:lnSpc>
                <a:spcPct val="200000"/>
              </a:lnSpc>
            </a:pPr>
            <a:r>
              <a:rPr lang="fr-FR" sz="2400" b="1" dirty="0">
                <a:solidFill>
                  <a:schemeClr val="tx1"/>
                </a:solidFill>
                <a:effectLst/>
                <a:latin typeface="Times New Roman" panose="02020603050405020304" pitchFamily="18" charset="0"/>
                <a:ea typeface="Calibri" panose="020F0502020204030204" pitchFamily="34" charset="0"/>
              </a:rPr>
              <a:t>                                            amphi A O21</a:t>
            </a:r>
            <a:endParaRPr lang="fr-FR" sz="2400" b="1" dirty="0">
              <a:solidFill>
                <a:schemeClr val="tx1"/>
              </a:solidFill>
              <a:effectLst/>
              <a:latin typeface="Calibri" panose="020F0502020204030204" pitchFamily="34" charset="0"/>
              <a:ea typeface="Calibri" panose="020F0502020204030204" pitchFamily="34" charset="0"/>
            </a:endParaRPr>
          </a:p>
          <a:p>
            <a:pPr algn="ctr"/>
            <a:endParaRPr lang="fr-FR" sz="2400" dirty="0">
              <a:solidFill>
                <a:srgbClr val="000000"/>
              </a:solidFill>
              <a:effectLst/>
              <a:latin typeface="Times New Roman" panose="02020603050405020304" pitchFamily="18" charset="0"/>
              <a:ea typeface="Calibri" panose="020F0502020204030204" pitchFamily="34" charset="0"/>
            </a:endParaRPr>
          </a:p>
        </p:txBody>
      </p:sp>
      <p:sp>
        <p:nvSpPr>
          <p:cNvPr id="6" name="Larme 5">
            <a:extLst>
              <a:ext uri="{FF2B5EF4-FFF2-40B4-BE49-F238E27FC236}">
                <a16:creationId xmlns:a16="http://schemas.microsoft.com/office/drawing/2014/main" id="{70EF2E8D-3A7A-4BDF-A6CD-30EAF6D51851}"/>
              </a:ext>
            </a:extLst>
          </p:cNvPr>
          <p:cNvSpPr/>
          <p:nvPr/>
        </p:nvSpPr>
        <p:spPr>
          <a:xfrm>
            <a:off x="7470580" y="2140233"/>
            <a:ext cx="4201645" cy="1071261"/>
          </a:xfrm>
          <a:prstGeom prst="teardro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Times New Roman" panose="02020603050405020304" pitchFamily="18" charset="0"/>
                <a:ea typeface="Calibri" panose="020F0502020204030204" pitchFamily="34" charset="0"/>
              </a:rPr>
              <a:t>C</a:t>
            </a:r>
            <a:r>
              <a:rPr lang="fr-FR" sz="2400" b="1" dirty="0">
                <a:solidFill>
                  <a:schemeClr val="tx1"/>
                </a:solidFill>
                <a:effectLst/>
                <a:latin typeface="Times New Roman" panose="02020603050405020304" pitchFamily="18" charset="0"/>
                <a:ea typeface="Calibri" panose="020F0502020204030204" pitchFamily="34" charset="0"/>
              </a:rPr>
              <a:t>ocktail </a:t>
            </a:r>
          </a:p>
          <a:p>
            <a:pPr algn="ctr"/>
            <a:r>
              <a:rPr lang="fr-FR" sz="2400" b="1" dirty="0">
                <a:solidFill>
                  <a:schemeClr val="tx1"/>
                </a:solidFill>
                <a:latin typeface="Times New Roman" panose="02020603050405020304" pitchFamily="18" charset="0"/>
                <a:ea typeface="Calibri" panose="020F0502020204030204" pitchFamily="34" charset="0"/>
              </a:rPr>
              <a:t>S</a:t>
            </a:r>
            <a:r>
              <a:rPr lang="fr-FR" sz="2400" b="1" dirty="0">
                <a:solidFill>
                  <a:schemeClr val="tx1"/>
                </a:solidFill>
                <a:effectLst/>
                <a:latin typeface="Times New Roman" panose="02020603050405020304" pitchFamily="18" charset="0"/>
                <a:ea typeface="Calibri" panose="020F0502020204030204" pitchFamily="34" charset="0"/>
              </a:rPr>
              <a:t>alle des professeurs</a:t>
            </a:r>
          </a:p>
        </p:txBody>
      </p:sp>
      <p:sp>
        <p:nvSpPr>
          <p:cNvPr id="8" name="Larme 7">
            <a:extLst>
              <a:ext uri="{FF2B5EF4-FFF2-40B4-BE49-F238E27FC236}">
                <a16:creationId xmlns:a16="http://schemas.microsoft.com/office/drawing/2014/main" id="{08A65E6E-587A-4B6D-BF45-0D1A084C9731}"/>
              </a:ext>
            </a:extLst>
          </p:cNvPr>
          <p:cNvSpPr/>
          <p:nvPr/>
        </p:nvSpPr>
        <p:spPr>
          <a:xfrm>
            <a:off x="91439" y="2163579"/>
            <a:ext cx="4201645" cy="1178387"/>
          </a:xfrm>
          <a:prstGeom prst="teardro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effectLst/>
                <a:latin typeface="Times New Roman" panose="02020603050405020304" pitchFamily="18" charset="0"/>
                <a:ea typeface="Calibri" panose="020F0502020204030204" pitchFamily="34" charset="0"/>
              </a:rPr>
              <a:t>Vernissage exposition photos </a:t>
            </a:r>
          </a:p>
          <a:p>
            <a:pPr algn="ctr"/>
            <a:r>
              <a:rPr lang="fr-FR" sz="2400" b="1" dirty="0">
                <a:solidFill>
                  <a:schemeClr val="tx1"/>
                </a:solidFill>
                <a:effectLst/>
                <a:latin typeface="Times New Roman" panose="02020603050405020304" pitchFamily="18" charset="0"/>
                <a:ea typeface="Calibri" panose="020F0502020204030204" pitchFamily="34" charset="0"/>
              </a:rPr>
              <a:t>à la Bibliothèque</a:t>
            </a:r>
          </a:p>
        </p:txBody>
      </p:sp>
      <p:sp>
        <p:nvSpPr>
          <p:cNvPr id="12" name="Flèche : droite à entaille 11">
            <a:extLst>
              <a:ext uri="{FF2B5EF4-FFF2-40B4-BE49-F238E27FC236}">
                <a16:creationId xmlns:a16="http://schemas.microsoft.com/office/drawing/2014/main" id="{3DFDD63B-6638-44A4-A8A4-14DA82FC15CC}"/>
              </a:ext>
            </a:extLst>
          </p:cNvPr>
          <p:cNvSpPr/>
          <p:nvPr/>
        </p:nvSpPr>
        <p:spPr>
          <a:xfrm>
            <a:off x="5255183" y="2331985"/>
            <a:ext cx="1236671"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Picture 8" descr="Téléphones mobiles pour entreprises avec Keyyo.com">
            <a:extLst>
              <a:ext uri="{FF2B5EF4-FFF2-40B4-BE49-F238E27FC236}">
                <a16:creationId xmlns:a16="http://schemas.microsoft.com/office/drawing/2014/main" id="{3B8C70C0-F1E0-4685-A2D2-D6CB9AA1D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0324" y="150720"/>
            <a:ext cx="230505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oncours photos #REA2024 | SRLF">
            <a:extLst>
              <a:ext uri="{FF2B5EF4-FFF2-40B4-BE49-F238E27FC236}">
                <a16:creationId xmlns:a16="http://schemas.microsoft.com/office/drawing/2014/main" id="{606FD5C1-66A4-4149-8BF5-DB28D96CF2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562" y="237362"/>
            <a:ext cx="2385705" cy="13359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École Municipale de Danse - Marly-la-Ville">
            <a:extLst>
              <a:ext uri="{FF2B5EF4-FFF2-40B4-BE49-F238E27FC236}">
                <a16:creationId xmlns:a16="http://schemas.microsoft.com/office/drawing/2014/main" id="{94AD6140-B3D7-4DE5-A6A3-8801AC6C19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095" y="3231688"/>
            <a:ext cx="2564845" cy="170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885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A9B9E1-AE3D-4F69-9670-71C92ED1B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44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234ED8A-BEE3-4F34-B45B-731E1E292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6" descr="16 SERVIETTES &quot;CE N'EST QU'UN AU REVOIR&quot; BEIGE FEUILLAGE - Festivitré">
            <a:extLst>
              <a:ext uri="{FF2B5EF4-FFF2-40B4-BE49-F238E27FC236}">
                <a16:creationId xmlns:a16="http://schemas.microsoft.com/office/drawing/2014/main" id="{77A9FE23-8D9C-6007-94C7-3558A58D8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47" r="1137" b="-2"/>
          <a:stretch>
            <a:fillRect/>
          </a:stretch>
        </p:blipFill>
        <p:spPr bwMode="auto">
          <a:xfrm>
            <a:off x="5468548" y="-1393"/>
            <a:ext cx="6801422" cy="7337858"/>
          </a:xfrm>
          <a:prstGeom prst="rect">
            <a:avLst/>
          </a:prstGeom>
          <a:noFill/>
          <a:extLst>
            <a:ext uri="{909E8E84-426E-40DD-AFC4-6F175D3DCCD1}">
              <a14:hiddenFill xmlns:a14="http://schemas.microsoft.com/office/drawing/2010/main">
                <a:solidFill>
                  <a:srgbClr val="FFFFFF"/>
                </a:solidFill>
              </a14:hiddenFill>
            </a:ext>
          </a:extLst>
        </p:spPr>
      </p:pic>
      <p:sp>
        <p:nvSpPr>
          <p:cNvPr id="5" name="Titre 4">
            <a:extLst>
              <a:ext uri="{FF2B5EF4-FFF2-40B4-BE49-F238E27FC236}">
                <a16:creationId xmlns:a16="http://schemas.microsoft.com/office/drawing/2014/main" id="{C6726584-0A54-03C5-19B9-7D52704437CA}"/>
              </a:ext>
            </a:extLst>
          </p:cNvPr>
          <p:cNvSpPr>
            <a:spLocks noGrp="1"/>
          </p:cNvSpPr>
          <p:nvPr>
            <p:ph type="title"/>
          </p:nvPr>
        </p:nvSpPr>
        <p:spPr>
          <a:xfrm>
            <a:off x="352581" y="321270"/>
            <a:ext cx="4763386" cy="1498600"/>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endParaRPr lang="fr-FR" sz="2400" b="1" dirty="0">
              <a:solidFill>
                <a:schemeClr val="tx1"/>
              </a:solidFill>
            </a:endParaRPr>
          </a:p>
          <a:p>
            <a:pPr algn="ctr"/>
            <a:endParaRPr lang="fr-FR" sz="2400" b="1" dirty="0">
              <a:solidFill>
                <a:schemeClr val="tx1"/>
              </a:solidFill>
            </a:endParaRPr>
          </a:p>
          <a:p>
            <a:pPr algn="ctr"/>
            <a:r>
              <a:rPr lang="fr-FR" sz="2700" b="1" dirty="0">
                <a:solidFill>
                  <a:schemeClr val="tx1"/>
                </a:solidFill>
              </a:rPr>
              <a:t>RETOUR DANS VOTRE UNIVERSITÉ</a:t>
            </a:r>
          </a:p>
          <a:p>
            <a:pPr algn="ctr"/>
            <a:endParaRPr lang="fr-FR" sz="2400" b="1" dirty="0">
              <a:solidFill>
                <a:schemeClr val="tx1"/>
              </a:solidFill>
              <a:latin typeface="Algerian" panose="04020705040A02060702" pitchFamily="82" charset="0"/>
            </a:endParaRPr>
          </a:p>
          <a:p>
            <a:pPr algn="ctr"/>
            <a:endParaRPr lang="fr-FR" sz="3600" b="1" dirty="0">
              <a:latin typeface="Algerian" panose="04020705040A02060702" pitchFamily="82" charset="0"/>
            </a:endParaRPr>
          </a:p>
          <a:p>
            <a:pPr algn="ctr"/>
            <a:endParaRPr lang="fr-FR" sz="3600" dirty="0">
              <a:solidFill>
                <a:schemeClr val="tx1"/>
              </a:solidFill>
            </a:endParaRPr>
          </a:p>
        </p:txBody>
      </p:sp>
      <p:sp>
        <p:nvSpPr>
          <p:cNvPr id="6" name="Espace réservé du contenu 5">
            <a:extLst>
              <a:ext uri="{FF2B5EF4-FFF2-40B4-BE49-F238E27FC236}">
                <a16:creationId xmlns:a16="http://schemas.microsoft.com/office/drawing/2014/main" id="{D62452F0-7725-B12D-76FA-BC77B085B640}"/>
              </a:ext>
            </a:extLst>
          </p:cNvPr>
          <p:cNvSpPr>
            <a:spLocks noGrp="1"/>
          </p:cNvSpPr>
          <p:nvPr>
            <p:ph idx="1"/>
          </p:nvPr>
        </p:nvSpPr>
        <p:spPr>
          <a:xfrm>
            <a:off x="739970" y="2440437"/>
            <a:ext cx="3792537" cy="914400"/>
          </a:xfrm>
          <a:prstGeom prst="teardro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0" dirty="0">
                <a:solidFill>
                  <a:srgbClr val="212121"/>
                </a:solidFill>
                <a:effectLst/>
                <a:latin typeface="Brother 1816"/>
              </a:rPr>
              <a:t>AVANT LE D</a:t>
            </a:r>
            <a:r>
              <a:rPr lang="fr-FR" sz="2100" b="1" i="0" dirty="0">
                <a:solidFill>
                  <a:schemeClr val="tx1"/>
                </a:solidFill>
                <a:latin typeface="Arial" panose="020B0604020202020204" pitchFamily="34" charset="0"/>
                <a:cs typeface="Arial" panose="020B0604020202020204" pitchFamily="34" charset="0"/>
              </a:rPr>
              <a:t>É</a:t>
            </a:r>
            <a:r>
              <a:rPr lang="fr-FR" sz="2400" b="1" i="0" dirty="0">
                <a:solidFill>
                  <a:srgbClr val="212121"/>
                </a:solidFill>
                <a:effectLst/>
                <a:latin typeface="Brother 1816"/>
              </a:rPr>
              <a:t>PART</a:t>
            </a:r>
            <a:endParaRPr lang="fr-FR" sz="2400" dirty="0">
              <a:solidFill>
                <a:srgbClr val="000000"/>
              </a:solidFill>
              <a:effectLst/>
              <a:latin typeface="Times New Roman" panose="02020603050405020304" pitchFamily="18" charset="0"/>
              <a:ea typeface="Calibri" panose="020F0502020204030204" pitchFamily="34" charset="0"/>
            </a:endParaRPr>
          </a:p>
        </p:txBody>
      </p:sp>
      <p:sp>
        <p:nvSpPr>
          <p:cNvPr id="10" name="Larme 9">
            <a:extLst>
              <a:ext uri="{FF2B5EF4-FFF2-40B4-BE49-F238E27FC236}">
                <a16:creationId xmlns:a16="http://schemas.microsoft.com/office/drawing/2014/main" id="{31B17654-A95F-C6B7-3D1B-0284030431A5}"/>
              </a:ext>
            </a:extLst>
          </p:cNvPr>
          <p:cNvSpPr/>
          <p:nvPr/>
        </p:nvSpPr>
        <p:spPr>
          <a:xfrm>
            <a:off x="325333" y="4735499"/>
            <a:ext cx="4621810" cy="2087585"/>
          </a:xfrm>
          <a:prstGeom prst="teardro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0" dirty="0">
                <a:solidFill>
                  <a:srgbClr val="212121"/>
                </a:solidFill>
                <a:effectLst/>
                <a:latin typeface="Brother 1816"/>
              </a:rPr>
              <a:t>NE PAS OUBLIER</a:t>
            </a:r>
          </a:p>
          <a:p>
            <a:pPr algn="ctr"/>
            <a:r>
              <a:rPr lang="fr-FR" sz="2400" b="1" dirty="0">
                <a:solidFill>
                  <a:srgbClr val="212121"/>
                </a:solidFill>
                <a:latin typeface="Brother 1816"/>
                <a:ea typeface="Calibri" panose="020F0502020204030204" pitchFamily="34" charset="0"/>
              </a:rPr>
              <a:t>FAIRE SIGNER L’ATTESTATION DE D</a:t>
            </a:r>
            <a:r>
              <a:rPr lang="fr-FR" sz="2000" b="1" i="0" dirty="0">
                <a:solidFill>
                  <a:schemeClr val="tx1"/>
                </a:solidFill>
                <a:latin typeface="Arial" panose="020B0604020202020204" pitchFamily="34" charset="0"/>
                <a:cs typeface="Arial" panose="020B0604020202020204" pitchFamily="34" charset="0"/>
              </a:rPr>
              <a:t>É</a:t>
            </a:r>
            <a:r>
              <a:rPr lang="fr-FR" sz="2400" b="1" dirty="0">
                <a:solidFill>
                  <a:srgbClr val="212121"/>
                </a:solidFill>
                <a:latin typeface="Brother 1816"/>
                <a:ea typeface="Calibri" panose="020F0502020204030204" pitchFamily="34" charset="0"/>
              </a:rPr>
              <a:t>PART</a:t>
            </a:r>
            <a:endParaRPr lang="fr-FR" sz="2400" b="1" dirty="0">
              <a:solidFill>
                <a:srgbClr val="000000"/>
              </a:solidFill>
              <a:effectLst/>
              <a:latin typeface="Times New Roman" panose="02020603050405020304" pitchFamily="18" charset="0"/>
              <a:ea typeface="Calibri" panose="020F0502020204030204" pitchFamily="34" charset="0"/>
            </a:endParaRPr>
          </a:p>
        </p:txBody>
      </p:sp>
      <p:sp>
        <p:nvSpPr>
          <p:cNvPr id="12" name="Flèche : courbe vers la droite 11">
            <a:extLst>
              <a:ext uri="{FF2B5EF4-FFF2-40B4-BE49-F238E27FC236}">
                <a16:creationId xmlns:a16="http://schemas.microsoft.com/office/drawing/2014/main" id="{4D9DFFFC-CAC1-67A8-0F66-B5368F6327FA}"/>
              </a:ext>
            </a:extLst>
          </p:cNvPr>
          <p:cNvSpPr/>
          <p:nvPr/>
        </p:nvSpPr>
        <p:spPr>
          <a:xfrm rot="8086544" flipV="1">
            <a:off x="3168686" y="2274766"/>
            <a:ext cx="1976284" cy="2561127"/>
          </a:xfrm>
          <a:prstGeom prst="curvedRightArrow">
            <a:avLst>
              <a:gd name="adj1" fmla="val 0"/>
              <a:gd name="adj2" fmla="val 45332"/>
              <a:gd name="adj3" fmla="val 11934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4100" name="Picture 4" descr="30 juillet 2009, c'est le départ..... - LA GUILLAUMETTE">
            <a:extLst>
              <a:ext uri="{FF2B5EF4-FFF2-40B4-BE49-F238E27FC236}">
                <a16:creationId xmlns:a16="http://schemas.microsoft.com/office/drawing/2014/main" id="{E221F3AB-C63D-408B-B99A-1A43319965E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89003" y="-297261"/>
            <a:ext cx="3038475"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998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Diplômes - Attestations de réussite - Attestations de niveau d'études -  Relevés de notes | Académie de Bordeaux">
            <a:extLst>
              <a:ext uri="{FF2B5EF4-FFF2-40B4-BE49-F238E27FC236}">
                <a16:creationId xmlns:a16="http://schemas.microsoft.com/office/drawing/2014/main" id="{D6BA69F9-0B3D-5837-9614-57C9C29F7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9" r="5543" b="-1"/>
          <a:stretch>
            <a:fillRect/>
          </a:stretch>
        </p:blipFill>
        <p:spPr bwMode="auto">
          <a:xfrm>
            <a:off x="291126" y="2519319"/>
            <a:ext cx="7099144" cy="413110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re 7">
            <a:extLst>
              <a:ext uri="{FF2B5EF4-FFF2-40B4-BE49-F238E27FC236}">
                <a16:creationId xmlns:a16="http://schemas.microsoft.com/office/drawing/2014/main" id="{6728EFAB-33D4-D050-DC5B-44DE84A9D4E0}"/>
              </a:ext>
            </a:extLst>
          </p:cNvPr>
          <p:cNvSpPr>
            <a:spLocks noGrp="1"/>
          </p:cNvSpPr>
          <p:nvPr>
            <p:ph type="title"/>
          </p:nvPr>
        </p:nvSpPr>
        <p:spPr/>
        <p:txBody>
          <a:bodyPr/>
          <a:lstStyle/>
          <a:p>
            <a:endParaRPr lang="fr-FR" dirty="0"/>
          </a:p>
        </p:txBody>
      </p:sp>
      <p:sp>
        <p:nvSpPr>
          <p:cNvPr id="10" name="Titre 3">
            <a:extLst>
              <a:ext uri="{FF2B5EF4-FFF2-40B4-BE49-F238E27FC236}">
                <a16:creationId xmlns:a16="http://schemas.microsoft.com/office/drawing/2014/main" id="{1118E737-2489-3BFE-BEE5-952905E09C25}"/>
              </a:ext>
            </a:extLst>
          </p:cNvPr>
          <p:cNvSpPr txBox="1">
            <a:spLocks/>
          </p:cNvSpPr>
          <p:nvPr/>
        </p:nvSpPr>
        <p:spPr>
          <a:xfrm>
            <a:off x="940755" y="-16311"/>
            <a:ext cx="4418054" cy="2376739"/>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80000"/>
              </a:lnSpc>
              <a:spcBef>
                <a:spcPct val="0"/>
              </a:spcBef>
              <a:buNone/>
              <a:defRPr sz="5000" kern="1200" cap="all" spc="1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fr-FR" sz="2400" b="1" dirty="0">
              <a:solidFill>
                <a:schemeClr val="tx1"/>
              </a:solidFill>
            </a:endParaRPr>
          </a:p>
          <a:p>
            <a:pPr algn="ctr"/>
            <a:endParaRPr lang="fr-FR" sz="2400" b="1" dirty="0">
              <a:solidFill>
                <a:schemeClr val="tx1"/>
              </a:solidFill>
            </a:endParaRPr>
          </a:p>
          <a:p>
            <a:pPr algn="ctr"/>
            <a:br>
              <a:rPr lang="fr-FR" sz="2400" b="1" dirty="0">
                <a:solidFill>
                  <a:schemeClr val="tx1"/>
                </a:solidFill>
              </a:rPr>
            </a:br>
            <a:br>
              <a:rPr lang="fr-FR" sz="2400" b="1" dirty="0">
                <a:solidFill>
                  <a:schemeClr val="tx1"/>
                </a:solidFill>
              </a:rPr>
            </a:br>
            <a:r>
              <a:rPr lang="fr-FR" sz="3600" b="1" dirty="0">
                <a:solidFill>
                  <a:schemeClr val="tx1"/>
                </a:solidFill>
              </a:rPr>
              <a:t>RELEVÉ DE NOTES</a:t>
            </a:r>
          </a:p>
          <a:p>
            <a:pPr algn="ctr"/>
            <a:endParaRPr lang="fr-FR" sz="2400" b="1" dirty="0">
              <a:solidFill>
                <a:schemeClr val="tx1"/>
              </a:solidFill>
              <a:latin typeface="Algerian" panose="04020705040A02060702" pitchFamily="82" charset="0"/>
            </a:endParaRPr>
          </a:p>
          <a:p>
            <a:pPr algn="ctr"/>
            <a:endParaRPr lang="fr-FR" sz="3600" b="1" dirty="0">
              <a:latin typeface="Algerian" panose="04020705040A02060702" pitchFamily="82" charset="0"/>
            </a:endParaRPr>
          </a:p>
          <a:p>
            <a:pPr algn="ctr"/>
            <a:endParaRPr lang="fr-FR" sz="3600" dirty="0">
              <a:solidFill>
                <a:schemeClr val="tx1"/>
              </a:solidFill>
            </a:endParaRPr>
          </a:p>
        </p:txBody>
      </p:sp>
      <p:sp>
        <p:nvSpPr>
          <p:cNvPr id="13" name="Espace réservé du contenu 12">
            <a:extLst>
              <a:ext uri="{FF2B5EF4-FFF2-40B4-BE49-F238E27FC236}">
                <a16:creationId xmlns:a16="http://schemas.microsoft.com/office/drawing/2014/main" id="{09BF7AE6-EC7D-F648-B34F-AFC477DDE73F}"/>
              </a:ext>
            </a:extLst>
          </p:cNvPr>
          <p:cNvSpPr>
            <a:spLocks noGrp="1"/>
          </p:cNvSpPr>
          <p:nvPr>
            <p:ph idx="1"/>
          </p:nvPr>
        </p:nvSpPr>
        <p:spPr>
          <a:xfrm>
            <a:off x="7534656" y="-21290"/>
            <a:ext cx="4014407" cy="1499044"/>
          </a:xfrm>
          <a:prstGeom prst="teardro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r>
              <a:rPr lang="fr-FR" sz="2400" b="1" dirty="0">
                <a:solidFill>
                  <a:schemeClr val="tx1"/>
                </a:solidFill>
              </a:rPr>
              <a:t>vous sera envoyé par mail avec copie à votre Université d’origine</a:t>
            </a:r>
          </a:p>
        </p:txBody>
      </p:sp>
      <p:sp>
        <p:nvSpPr>
          <p:cNvPr id="15" name="Larme 14">
            <a:extLst>
              <a:ext uri="{FF2B5EF4-FFF2-40B4-BE49-F238E27FC236}">
                <a16:creationId xmlns:a16="http://schemas.microsoft.com/office/drawing/2014/main" id="{1B491100-BBFA-861D-6F87-AAFFEA197299}"/>
              </a:ext>
            </a:extLst>
          </p:cNvPr>
          <p:cNvSpPr/>
          <p:nvPr/>
        </p:nvSpPr>
        <p:spPr>
          <a:xfrm>
            <a:off x="6446733" y="2513125"/>
            <a:ext cx="5592390" cy="806680"/>
          </a:xfrm>
          <a:prstGeom prst="teardro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b="1" dirty="0">
              <a:solidFill>
                <a:schemeClr val="tx1"/>
              </a:solidFill>
            </a:endParaRPr>
          </a:p>
          <a:p>
            <a:endParaRPr lang="fr-FR" sz="2000" b="1" dirty="0">
              <a:solidFill>
                <a:schemeClr val="tx1"/>
              </a:solidFill>
            </a:endParaRPr>
          </a:p>
          <a:p>
            <a:endParaRPr lang="fr-FR" sz="2000" b="1" dirty="0">
              <a:solidFill>
                <a:schemeClr val="tx1"/>
              </a:solidFill>
            </a:endParaRPr>
          </a:p>
          <a:p>
            <a:r>
              <a:rPr lang="fr-FR" sz="2000" b="1" dirty="0">
                <a:solidFill>
                  <a:schemeClr val="tx1"/>
                </a:solidFill>
              </a:rPr>
              <a:t>1</a:t>
            </a:r>
            <a:r>
              <a:rPr lang="fr-FR" sz="2000" b="1" baseline="30000" dirty="0">
                <a:solidFill>
                  <a:schemeClr val="tx1"/>
                </a:solidFill>
              </a:rPr>
              <a:t>er</a:t>
            </a:r>
            <a:r>
              <a:rPr lang="fr-FR" sz="2000" b="1" dirty="0">
                <a:solidFill>
                  <a:schemeClr val="tx1"/>
                </a:solidFill>
              </a:rPr>
              <a:t> semestre à partir du 15 février</a:t>
            </a:r>
            <a:r>
              <a:rPr lang="fr-FR" sz="3200" dirty="0"/>
              <a:t>			</a:t>
            </a:r>
          </a:p>
          <a:p>
            <a:endParaRPr lang="fr-FR" sz="3200" dirty="0"/>
          </a:p>
        </p:txBody>
      </p:sp>
      <p:sp>
        <p:nvSpPr>
          <p:cNvPr id="17" name="Larme 16">
            <a:extLst>
              <a:ext uri="{FF2B5EF4-FFF2-40B4-BE49-F238E27FC236}">
                <a16:creationId xmlns:a16="http://schemas.microsoft.com/office/drawing/2014/main" id="{E76E9247-C640-7614-DE9E-E890DC9FFA81}"/>
              </a:ext>
            </a:extLst>
          </p:cNvPr>
          <p:cNvSpPr/>
          <p:nvPr/>
        </p:nvSpPr>
        <p:spPr>
          <a:xfrm>
            <a:off x="6446733" y="3968314"/>
            <a:ext cx="5592390" cy="804855"/>
          </a:xfrm>
          <a:prstGeom prst="teardro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solidFill>
                <a:schemeClr val="tx1"/>
              </a:solidFill>
            </a:endParaRPr>
          </a:p>
          <a:p>
            <a:endParaRPr lang="fr-FR" sz="2000" dirty="0">
              <a:solidFill>
                <a:schemeClr val="tx1"/>
              </a:solidFill>
            </a:endParaRPr>
          </a:p>
          <a:p>
            <a:endParaRPr lang="fr-FR" sz="2000" dirty="0">
              <a:solidFill>
                <a:schemeClr val="tx1"/>
              </a:solidFill>
            </a:endParaRPr>
          </a:p>
          <a:p>
            <a:r>
              <a:rPr lang="fr-FR" sz="2000" b="1" dirty="0">
                <a:solidFill>
                  <a:schemeClr val="tx1"/>
                </a:solidFill>
              </a:rPr>
              <a:t>2ème semestre et année en juillet</a:t>
            </a:r>
            <a:r>
              <a:rPr lang="fr-FR" sz="2000" dirty="0">
                <a:solidFill>
                  <a:schemeClr val="tx1"/>
                </a:solidFill>
              </a:rPr>
              <a:t>	</a:t>
            </a:r>
            <a:r>
              <a:rPr lang="fr-FR" sz="3200" dirty="0"/>
              <a:t>		</a:t>
            </a:r>
          </a:p>
          <a:p>
            <a:endParaRPr lang="fr-FR" sz="3200" dirty="0"/>
          </a:p>
        </p:txBody>
      </p:sp>
      <p:sp>
        <p:nvSpPr>
          <p:cNvPr id="19" name="Larme 18">
            <a:extLst>
              <a:ext uri="{FF2B5EF4-FFF2-40B4-BE49-F238E27FC236}">
                <a16:creationId xmlns:a16="http://schemas.microsoft.com/office/drawing/2014/main" id="{837247E4-BC03-329F-7A06-D533A902460B}"/>
              </a:ext>
            </a:extLst>
          </p:cNvPr>
          <p:cNvSpPr/>
          <p:nvPr/>
        </p:nvSpPr>
        <p:spPr>
          <a:xfrm>
            <a:off x="6599610" y="5421678"/>
            <a:ext cx="5592390" cy="665169"/>
          </a:xfrm>
          <a:prstGeom prst="teardro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rPr>
              <a:t>Pour les MASTER ULTERIEUREMENT</a:t>
            </a:r>
          </a:p>
        </p:txBody>
      </p:sp>
      <p:sp>
        <p:nvSpPr>
          <p:cNvPr id="21" name="Flèche : droite à entaille 20">
            <a:extLst>
              <a:ext uri="{FF2B5EF4-FFF2-40B4-BE49-F238E27FC236}">
                <a16:creationId xmlns:a16="http://schemas.microsoft.com/office/drawing/2014/main" id="{0767A313-88DC-4587-90A0-13DB4C0D2846}"/>
              </a:ext>
            </a:extLst>
          </p:cNvPr>
          <p:cNvSpPr/>
          <p:nvPr/>
        </p:nvSpPr>
        <p:spPr>
          <a:xfrm rot="20485809">
            <a:off x="5736418" y="806197"/>
            <a:ext cx="1420630"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Flèche : droite à entaille 21">
            <a:extLst>
              <a:ext uri="{FF2B5EF4-FFF2-40B4-BE49-F238E27FC236}">
                <a16:creationId xmlns:a16="http://schemas.microsoft.com/office/drawing/2014/main" id="{F34291D9-7EEE-98F0-2E3D-3270A605B3B6}"/>
              </a:ext>
            </a:extLst>
          </p:cNvPr>
          <p:cNvSpPr/>
          <p:nvPr/>
        </p:nvSpPr>
        <p:spPr>
          <a:xfrm rot="5400000">
            <a:off x="8665814" y="1703224"/>
            <a:ext cx="1361536"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Tree>
    <p:extLst>
      <p:ext uri="{BB962C8B-B14F-4D97-AF65-F5344CB8AC3E}">
        <p14:creationId xmlns:p14="http://schemas.microsoft.com/office/powerpoint/2010/main" val="121179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4B644-76EA-4C9B-9A44-14E0A3F0295C}"/>
              </a:ext>
            </a:extLst>
          </p:cNvPr>
          <p:cNvSpPr>
            <a:spLocks noGrp="1"/>
          </p:cNvSpPr>
          <p:nvPr>
            <p:ph type="title"/>
          </p:nvPr>
        </p:nvSpPr>
        <p:spPr>
          <a:xfrm>
            <a:off x="-48435" y="318498"/>
            <a:ext cx="12192000" cy="1028319"/>
          </a:xfrm>
        </p:spPr>
        <p:txBody>
          <a:bodyPr>
            <a:normAutofit fontScale="90000"/>
          </a:bodyPr>
          <a:lstStyle/>
          <a:p>
            <a:pPr algn="ctr" fontAlgn="base"/>
            <a:r>
              <a:rPr lang="fr-FR" sz="3600" b="1" u="none" strike="noStrike" dirty="0">
                <a:solidFill>
                  <a:srgbClr val="C00000"/>
                </a:solidFill>
                <a:effectLst/>
                <a:latin typeface="Algerian" panose="04020705040A02060702" pitchFamily="82" charset="0"/>
                <a:hlinkClick r:id="rId3" tooltip="Permalink to ERASMUS : Cela n’est pas qu’une année dans ta vie, mais une vie dans une année.">
                  <a:extLst>
                    <a:ext uri="{A12FA001-AC4F-418D-AE19-62706E023703}">
                      <ahyp:hlinkClr xmlns:ahyp="http://schemas.microsoft.com/office/drawing/2018/hyperlinkcolor" val="tx"/>
                    </a:ext>
                  </a:extLst>
                </a:hlinkClick>
              </a:rPr>
              <a:t>ERASMUS : Cela n’est pas une année dans ta vie, mais une vie dans une année.</a:t>
            </a:r>
            <a:br>
              <a:rPr lang="fr-FR" sz="3600" b="1" dirty="0">
                <a:solidFill>
                  <a:srgbClr val="C00000"/>
                </a:solidFill>
                <a:effectLst/>
                <a:latin typeface="Algerian" panose="04020705040A02060702" pitchFamily="82" charset="0"/>
              </a:rPr>
            </a:br>
            <a:r>
              <a:rPr lang="fr-FR" b="0" i="0" dirty="0">
                <a:solidFill>
                  <a:srgbClr val="888888"/>
                </a:solidFill>
                <a:effectLst/>
                <a:latin typeface="Oswald" panose="00000500000000000000" pitchFamily="2" charset="0"/>
              </a:rPr>
              <a:t> • </a:t>
            </a:r>
            <a:endParaRPr lang="fr-FR" dirty="0"/>
          </a:p>
        </p:txBody>
      </p:sp>
      <p:pic>
        <p:nvPicPr>
          <p:cNvPr id="3074" name="Picture 2">
            <a:extLst>
              <a:ext uri="{FF2B5EF4-FFF2-40B4-BE49-F238E27FC236}">
                <a16:creationId xmlns:a16="http://schemas.microsoft.com/office/drawing/2014/main" id="{BBD895DC-8480-4D22-87F0-6AADF3F8241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8435" y="931025"/>
            <a:ext cx="12192000" cy="6783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26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5364" y="-571500"/>
            <a:ext cx="7239000" cy="1143000"/>
          </a:xfrm>
        </p:spPr>
        <p:txBody>
          <a:bodyPr>
            <a:normAutofit/>
          </a:bodyPr>
          <a:lstStyle/>
          <a:p>
            <a:endParaRPr lang="fr-FR" dirty="0"/>
          </a:p>
        </p:txBody>
      </p:sp>
      <p:sp>
        <p:nvSpPr>
          <p:cNvPr id="3" name="Espace réservé du contenu 2"/>
          <p:cNvSpPr>
            <a:spLocks noGrp="1"/>
          </p:cNvSpPr>
          <p:nvPr>
            <p:ph idx="1"/>
          </p:nvPr>
        </p:nvSpPr>
        <p:spPr>
          <a:xfrm>
            <a:off x="-100584" y="2286000"/>
            <a:ext cx="10844785" cy="4486124"/>
          </a:xfrm>
        </p:spPr>
        <p:txBody>
          <a:bodyPr/>
          <a:lstStyle/>
          <a:p>
            <a:pPr marL="0" indent="0">
              <a:buNone/>
            </a:pPr>
            <a:endParaRPr lang="fr-FR" dirty="0"/>
          </a:p>
        </p:txBody>
      </p:sp>
      <p:sp>
        <p:nvSpPr>
          <p:cNvPr id="4" name="Organigramme : Bande perforée 3"/>
          <p:cNvSpPr/>
          <p:nvPr/>
        </p:nvSpPr>
        <p:spPr>
          <a:xfrm>
            <a:off x="2217091" y="85876"/>
            <a:ext cx="7284042" cy="2202001"/>
          </a:xfrm>
          <a:prstGeom prst="flowChartPunchedTap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PORTAIL   :   LLAC</a:t>
            </a:r>
          </a:p>
          <a:p>
            <a:pPr algn="ctr"/>
            <a:r>
              <a:rPr lang="fr-FR" sz="2400" dirty="0">
                <a:solidFill>
                  <a:schemeClr val="tx1"/>
                </a:solidFill>
              </a:rPr>
              <a:t>Lettres, Langues, Arts, Communication</a:t>
            </a:r>
          </a:p>
          <a:p>
            <a:pPr algn="ctr"/>
            <a:endParaRPr lang="fr-FR" sz="2400" dirty="0">
              <a:solidFill>
                <a:schemeClr val="tx1"/>
              </a:solidFill>
            </a:endParaRPr>
          </a:p>
          <a:p>
            <a:pPr algn="ctr"/>
            <a:r>
              <a:rPr lang="fr-FR" sz="2400" dirty="0">
                <a:solidFill>
                  <a:schemeClr val="tx1"/>
                </a:solidFill>
              </a:rPr>
              <a:t>EUR (école universitaire de recherche) Arts et Humanités</a:t>
            </a:r>
            <a:r>
              <a:rPr lang="fr-FR" dirty="0">
                <a:solidFill>
                  <a:schemeClr val="tx1"/>
                </a:solidFill>
              </a:rPr>
              <a:t> </a:t>
            </a:r>
          </a:p>
        </p:txBody>
      </p:sp>
      <p:cxnSp>
        <p:nvCxnSpPr>
          <p:cNvPr id="8" name="Connecteur droit avec flèche 7"/>
          <p:cNvCxnSpPr/>
          <p:nvPr/>
        </p:nvCxnSpPr>
        <p:spPr>
          <a:xfrm>
            <a:off x="6744072" y="3356992"/>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6778895" y="3390996"/>
            <a:ext cx="577866" cy="1513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5735960" y="3370684"/>
            <a:ext cx="1008112" cy="22185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6757144" y="3359584"/>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4511824" y="3356992"/>
            <a:ext cx="2245320" cy="2664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3071664" y="3356992"/>
            <a:ext cx="3672408" cy="2592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3027884" y="3370684"/>
            <a:ext cx="3716188" cy="903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7715360" y="4088976"/>
            <a:ext cx="2952640" cy="646331"/>
          </a:xfrm>
          <a:prstGeom prst="rect">
            <a:avLst/>
          </a:prstGeom>
          <a:noFill/>
        </p:spPr>
        <p:txBody>
          <a:bodyPr wrap="square" rtlCol="0">
            <a:spAutoFit/>
          </a:bodyPr>
          <a:lstStyle/>
          <a:p>
            <a:r>
              <a:rPr lang="fr-FR" dirty="0"/>
              <a:t>Français Langue Etrangère et Seconde (FLES)</a:t>
            </a:r>
          </a:p>
        </p:txBody>
      </p:sp>
      <p:sp>
        <p:nvSpPr>
          <p:cNvPr id="30" name="ZoneTexte 29"/>
          <p:cNvSpPr txBox="1"/>
          <p:nvPr/>
        </p:nvSpPr>
        <p:spPr>
          <a:xfrm>
            <a:off x="7263555" y="4715852"/>
            <a:ext cx="2262158" cy="369332"/>
          </a:xfrm>
          <a:prstGeom prst="rect">
            <a:avLst/>
          </a:prstGeom>
          <a:noFill/>
        </p:spPr>
        <p:txBody>
          <a:bodyPr wrap="none" rtlCol="0">
            <a:spAutoFit/>
          </a:bodyPr>
          <a:lstStyle/>
          <a:p>
            <a:r>
              <a:rPr lang="fr-FR" dirty="0"/>
              <a:t>LP Guide Conférencier</a:t>
            </a:r>
          </a:p>
        </p:txBody>
      </p:sp>
      <p:sp>
        <p:nvSpPr>
          <p:cNvPr id="32" name="ZoneTexte 31"/>
          <p:cNvSpPr txBox="1"/>
          <p:nvPr/>
        </p:nvSpPr>
        <p:spPr>
          <a:xfrm>
            <a:off x="4223792" y="6165304"/>
            <a:ext cx="513282" cy="369332"/>
          </a:xfrm>
          <a:prstGeom prst="rect">
            <a:avLst/>
          </a:prstGeom>
          <a:noFill/>
        </p:spPr>
        <p:txBody>
          <a:bodyPr wrap="none" rtlCol="0">
            <a:spAutoFit/>
          </a:bodyPr>
          <a:lstStyle/>
          <a:p>
            <a:r>
              <a:rPr lang="fr-FR" dirty="0"/>
              <a:t>LEA</a:t>
            </a:r>
          </a:p>
        </p:txBody>
      </p:sp>
      <p:sp>
        <p:nvSpPr>
          <p:cNvPr id="33" name="ZoneTexte 32"/>
          <p:cNvSpPr txBox="1"/>
          <p:nvPr/>
        </p:nvSpPr>
        <p:spPr>
          <a:xfrm>
            <a:off x="2664340" y="6028610"/>
            <a:ext cx="714619" cy="369332"/>
          </a:xfrm>
          <a:prstGeom prst="rect">
            <a:avLst/>
          </a:prstGeom>
          <a:noFill/>
        </p:spPr>
        <p:txBody>
          <a:bodyPr wrap="none" rtlCol="0">
            <a:spAutoFit/>
          </a:bodyPr>
          <a:lstStyle/>
          <a:p>
            <a:r>
              <a:rPr lang="fr-FR" dirty="0"/>
              <a:t>LLCER</a:t>
            </a:r>
          </a:p>
        </p:txBody>
      </p:sp>
      <p:sp>
        <p:nvSpPr>
          <p:cNvPr id="35" name="ZoneTexte 34"/>
          <p:cNvSpPr txBox="1"/>
          <p:nvPr/>
        </p:nvSpPr>
        <p:spPr>
          <a:xfrm>
            <a:off x="1415480" y="3916060"/>
            <a:ext cx="1835696" cy="646331"/>
          </a:xfrm>
          <a:prstGeom prst="rect">
            <a:avLst/>
          </a:prstGeom>
          <a:noFill/>
        </p:spPr>
        <p:txBody>
          <a:bodyPr wrap="square" rtlCol="0">
            <a:spAutoFit/>
          </a:bodyPr>
          <a:lstStyle/>
          <a:p>
            <a:r>
              <a:rPr lang="fr-FR" dirty="0"/>
              <a:t>LP Arts et métiers de l’image</a:t>
            </a:r>
          </a:p>
        </p:txBody>
      </p:sp>
      <p:sp>
        <p:nvSpPr>
          <p:cNvPr id="11" name="ZoneTexte 10"/>
          <p:cNvSpPr txBox="1"/>
          <p:nvPr/>
        </p:nvSpPr>
        <p:spPr>
          <a:xfrm>
            <a:off x="7270106" y="5203886"/>
            <a:ext cx="1476164" cy="646331"/>
          </a:xfrm>
          <a:prstGeom prst="rect">
            <a:avLst/>
          </a:prstGeom>
          <a:noFill/>
        </p:spPr>
        <p:txBody>
          <a:bodyPr wrap="square" rtlCol="0">
            <a:spAutoFit/>
          </a:bodyPr>
          <a:lstStyle/>
          <a:p>
            <a:r>
              <a:rPr lang="fr-FR" dirty="0"/>
              <a:t>Sciences du Langage</a:t>
            </a:r>
          </a:p>
        </p:txBody>
      </p:sp>
      <p:cxnSp>
        <p:nvCxnSpPr>
          <p:cNvPr id="14" name="Connecteur droit avec flèche 13"/>
          <p:cNvCxnSpPr/>
          <p:nvPr/>
        </p:nvCxnSpPr>
        <p:spPr>
          <a:xfrm flipH="1">
            <a:off x="3071665" y="3356992"/>
            <a:ext cx="3612265" cy="19128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631504" y="5219909"/>
            <a:ext cx="2448272" cy="646331"/>
          </a:xfrm>
          <a:prstGeom prst="rect">
            <a:avLst/>
          </a:prstGeom>
          <a:noFill/>
        </p:spPr>
        <p:txBody>
          <a:bodyPr wrap="square" rtlCol="0">
            <a:spAutoFit/>
          </a:bodyPr>
          <a:lstStyle/>
          <a:p>
            <a:r>
              <a:rPr lang="fr-FR" dirty="0"/>
              <a:t>Lettres modernes et classiques</a:t>
            </a:r>
          </a:p>
        </p:txBody>
      </p:sp>
      <p:cxnSp>
        <p:nvCxnSpPr>
          <p:cNvPr id="18" name="Connecteur droit avec flèche 17"/>
          <p:cNvCxnSpPr/>
          <p:nvPr/>
        </p:nvCxnSpPr>
        <p:spPr>
          <a:xfrm flipH="1">
            <a:off x="3791744" y="3370684"/>
            <a:ext cx="2952328" cy="274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6757144" y="3370684"/>
            <a:ext cx="1499096" cy="4435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6757145" y="2682850"/>
            <a:ext cx="1103445" cy="6741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H="1" flipV="1">
            <a:off x="5346212" y="2996952"/>
            <a:ext cx="1410933" cy="373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3655684" y="2627620"/>
            <a:ext cx="2930418" cy="369332"/>
          </a:xfrm>
          <a:prstGeom prst="rect">
            <a:avLst/>
          </a:prstGeom>
          <a:noFill/>
        </p:spPr>
        <p:txBody>
          <a:bodyPr wrap="none" rtlCol="0">
            <a:spAutoFit/>
          </a:bodyPr>
          <a:lstStyle/>
          <a:p>
            <a:r>
              <a:rPr lang="fr-FR" dirty="0"/>
              <a:t>Lettres modernes et classiques</a:t>
            </a:r>
          </a:p>
        </p:txBody>
      </p:sp>
      <p:sp>
        <p:nvSpPr>
          <p:cNvPr id="37" name="Rectangle 36"/>
          <p:cNvSpPr/>
          <p:nvPr/>
        </p:nvSpPr>
        <p:spPr>
          <a:xfrm>
            <a:off x="7849378" y="2498183"/>
            <a:ext cx="1816331" cy="369332"/>
          </a:xfrm>
          <a:prstGeom prst="rect">
            <a:avLst/>
          </a:prstGeom>
        </p:spPr>
        <p:txBody>
          <a:bodyPr wrap="none">
            <a:spAutoFit/>
          </a:bodyPr>
          <a:lstStyle/>
          <a:p>
            <a:r>
              <a:rPr lang="fr-FR" dirty="0"/>
              <a:t>Arts du spectacle </a:t>
            </a:r>
          </a:p>
        </p:txBody>
      </p:sp>
      <p:sp>
        <p:nvSpPr>
          <p:cNvPr id="38" name="ZoneTexte 37"/>
          <p:cNvSpPr txBox="1"/>
          <p:nvPr/>
        </p:nvSpPr>
        <p:spPr>
          <a:xfrm>
            <a:off x="8040216" y="2780928"/>
            <a:ext cx="1303562" cy="369332"/>
          </a:xfrm>
          <a:prstGeom prst="rect">
            <a:avLst/>
          </a:prstGeom>
          <a:noFill/>
        </p:spPr>
        <p:txBody>
          <a:bodyPr wrap="none" rtlCol="0">
            <a:spAutoFit/>
          </a:bodyPr>
          <a:lstStyle/>
          <a:p>
            <a:r>
              <a:rPr lang="fr-FR" dirty="0"/>
              <a:t>ART Théâtre</a:t>
            </a:r>
          </a:p>
        </p:txBody>
      </p:sp>
      <p:cxnSp>
        <p:nvCxnSpPr>
          <p:cNvPr id="40" name="Connecteur droit avec flèche 39"/>
          <p:cNvCxnSpPr/>
          <p:nvPr/>
        </p:nvCxnSpPr>
        <p:spPr>
          <a:xfrm flipV="1">
            <a:off x="6744072" y="3030956"/>
            <a:ext cx="1339986" cy="326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a:off x="6683930" y="3370684"/>
            <a:ext cx="140012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8052808" y="3131676"/>
            <a:ext cx="1632478" cy="369332"/>
          </a:xfrm>
          <a:prstGeom prst="rect">
            <a:avLst/>
          </a:prstGeom>
          <a:noFill/>
        </p:spPr>
        <p:txBody>
          <a:bodyPr wrap="square" rtlCol="0">
            <a:spAutoFit/>
          </a:bodyPr>
          <a:lstStyle/>
          <a:p>
            <a:r>
              <a:rPr lang="fr-FR" dirty="0"/>
              <a:t>ART Danse</a:t>
            </a:r>
          </a:p>
        </p:txBody>
      </p:sp>
      <p:sp>
        <p:nvSpPr>
          <p:cNvPr id="47" name="ZoneTexte 46"/>
          <p:cNvSpPr txBox="1"/>
          <p:nvPr/>
        </p:nvSpPr>
        <p:spPr>
          <a:xfrm>
            <a:off x="8319057" y="3546727"/>
            <a:ext cx="1099981" cy="369332"/>
          </a:xfrm>
          <a:prstGeom prst="rect">
            <a:avLst/>
          </a:prstGeom>
          <a:noFill/>
        </p:spPr>
        <p:txBody>
          <a:bodyPr wrap="none" rtlCol="0">
            <a:spAutoFit/>
          </a:bodyPr>
          <a:lstStyle/>
          <a:p>
            <a:r>
              <a:rPr lang="fr-FR" dirty="0"/>
              <a:t>MUSIQUE</a:t>
            </a:r>
          </a:p>
        </p:txBody>
      </p:sp>
      <p:sp>
        <p:nvSpPr>
          <p:cNvPr id="48" name="Rectangle 47"/>
          <p:cNvSpPr/>
          <p:nvPr/>
        </p:nvSpPr>
        <p:spPr>
          <a:xfrm>
            <a:off x="1479678" y="3142710"/>
            <a:ext cx="3305487" cy="646331"/>
          </a:xfrm>
          <a:prstGeom prst="rect">
            <a:avLst/>
          </a:prstGeom>
        </p:spPr>
        <p:txBody>
          <a:bodyPr wrap="square">
            <a:spAutoFit/>
          </a:bodyPr>
          <a:lstStyle/>
          <a:p>
            <a:r>
              <a:rPr lang="fr-FR" dirty="0"/>
              <a:t>Sciences de l'Information et de la Communication</a:t>
            </a:r>
          </a:p>
        </p:txBody>
      </p:sp>
      <p:cxnSp>
        <p:nvCxnSpPr>
          <p:cNvPr id="50" name="Connecteur droit avec flèche 49"/>
          <p:cNvCxnSpPr>
            <a:cxnSpLocks/>
          </p:cNvCxnSpPr>
          <p:nvPr/>
        </p:nvCxnSpPr>
        <p:spPr>
          <a:xfrm flipH="1">
            <a:off x="6683930" y="3429000"/>
            <a:ext cx="32075" cy="11333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6076843" y="4365974"/>
            <a:ext cx="1205779" cy="369332"/>
          </a:xfrm>
          <a:prstGeom prst="rect">
            <a:avLst/>
          </a:prstGeom>
          <a:noFill/>
        </p:spPr>
        <p:txBody>
          <a:bodyPr wrap="none" rtlCol="0">
            <a:spAutoFit/>
          </a:bodyPr>
          <a:lstStyle/>
          <a:p>
            <a:r>
              <a:rPr lang="fr-FR" dirty="0"/>
              <a:t>Philosophie</a:t>
            </a:r>
          </a:p>
        </p:txBody>
      </p:sp>
      <p:cxnSp>
        <p:nvCxnSpPr>
          <p:cNvPr id="53" name="Connecteur droit avec flèche 52"/>
          <p:cNvCxnSpPr/>
          <p:nvPr/>
        </p:nvCxnSpPr>
        <p:spPr>
          <a:xfrm>
            <a:off x="6719176" y="3364951"/>
            <a:ext cx="470272" cy="19476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607A8D0A-FBEC-4819-B991-7E86C4189436}"/>
              </a:ext>
            </a:extLst>
          </p:cNvPr>
          <p:cNvSpPr txBox="1"/>
          <p:nvPr/>
        </p:nvSpPr>
        <p:spPr>
          <a:xfrm>
            <a:off x="4980792" y="5692586"/>
            <a:ext cx="2220480" cy="369332"/>
          </a:xfrm>
          <a:prstGeom prst="rect">
            <a:avLst/>
          </a:prstGeom>
          <a:noFill/>
        </p:spPr>
        <p:txBody>
          <a:bodyPr wrap="none" rtlCol="0">
            <a:spAutoFit/>
          </a:bodyPr>
          <a:lstStyle/>
          <a:p>
            <a:r>
              <a:rPr lang="fr-FR" dirty="0"/>
              <a:t>Sciences de l’Antiquité</a:t>
            </a:r>
          </a:p>
        </p:txBody>
      </p:sp>
    </p:spTree>
    <p:extLst>
      <p:ext uri="{BB962C8B-B14F-4D97-AF65-F5344CB8AC3E}">
        <p14:creationId xmlns:p14="http://schemas.microsoft.com/office/powerpoint/2010/main" val="147689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A92DD3-E483-497A-9988-40E561B74396}"/>
              </a:ext>
            </a:extLst>
          </p:cNvPr>
          <p:cNvSpPr>
            <a:spLocks noGrp="1"/>
          </p:cNvSpPr>
          <p:nvPr>
            <p:ph type="title"/>
          </p:nvPr>
        </p:nvSpPr>
        <p:spPr>
          <a:xfrm>
            <a:off x="-468350" y="150548"/>
            <a:ext cx="12937416" cy="1499616"/>
          </a:xfrm>
        </p:spPr>
        <p:txBody>
          <a:bodyPr>
            <a:normAutofit/>
          </a:bodyPr>
          <a:lstStyle/>
          <a:p>
            <a:pPr algn="ctr"/>
            <a:r>
              <a:rPr lang="fr-FR" sz="4400" b="1" dirty="0">
                <a:solidFill>
                  <a:srgbClr val="0070C0"/>
                </a:solidFill>
                <a:latin typeface="Algerian" panose="04020705040A02060702" pitchFamily="82" charset="0"/>
              </a:rPr>
              <a:t>3 ÉCOLES UNIVERSITAIRES DE RECHERCHE</a:t>
            </a:r>
          </a:p>
        </p:txBody>
      </p:sp>
      <p:sp>
        <p:nvSpPr>
          <p:cNvPr id="3" name="Espace réservé du contenu 2">
            <a:extLst>
              <a:ext uri="{FF2B5EF4-FFF2-40B4-BE49-F238E27FC236}">
                <a16:creationId xmlns:a16="http://schemas.microsoft.com/office/drawing/2014/main" id="{323E1741-4267-484D-AC9F-56D08573B5F7}"/>
              </a:ext>
            </a:extLst>
          </p:cNvPr>
          <p:cNvSpPr>
            <a:spLocks noGrp="1"/>
          </p:cNvSpPr>
          <p:nvPr>
            <p:ph idx="1"/>
          </p:nvPr>
        </p:nvSpPr>
        <p:spPr>
          <a:xfrm>
            <a:off x="-116378" y="2286000"/>
            <a:ext cx="12369338" cy="4636008"/>
          </a:xfrm>
        </p:spPr>
        <p:txBody>
          <a:bodyPr/>
          <a:lstStyle/>
          <a:p>
            <a:endParaRPr lang="fr-FR" dirty="0"/>
          </a:p>
        </p:txBody>
      </p:sp>
      <p:sp>
        <p:nvSpPr>
          <p:cNvPr id="4" name="Parchemin : horizontal 3">
            <a:extLst>
              <a:ext uri="{FF2B5EF4-FFF2-40B4-BE49-F238E27FC236}">
                <a16:creationId xmlns:a16="http://schemas.microsoft.com/office/drawing/2014/main" id="{65B814B6-6438-4AE4-8692-0D71E01EF6DF}"/>
              </a:ext>
            </a:extLst>
          </p:cNvPr>
          <p:cNvSpPr/>
          <p:nvPr/>
        </p:nvSpPr>
        <p:spPr>
          <a:xfrm>
            <a:off x="3653212" y="5121106"/>
            <a:ext cx="4340538" cy="151281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EUR ODYSSEE</a:t>
            </a:r>
          </a:p>
        </p:txBody>
      </p:sp>
      <p:sp>
        <p:nvSpPr>
          <p:cNvPr id="5" name="Parchemin : horizontal 4">
            <a:extLst>
              <a:ext uri="{FF2B5EF4-FFF2-40B4-BE49-F238E27FC236}">
                <a16:creationId xmlns:a16="http://schemas.microsoft.com/office/drawing/2014/main" id="{1BBC9E2F-3553-4C32-8944-FC781B9777AE}"/>
              </a:ext>
            </a:extLst>
          </p:cNvPr>
          <p:cNvSpPr/>
          <p:nvPr/>
        </p:nvSpPr>
        <p:spPr>
          <a:xfrm>
            <a:off x="38119" y="2011680"/>
            <a:ext cx="3945944" cy="151281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EUR ARTS ET HUMANITÉS</a:t>
            </a:r>
          </a:p>
        </p:txBody>
      </p:sp>
      <p:sp>
        <p:nvSpPr>
          <p:cNvPr id="6" name="Parchemin : horizontal 5">
            <a:extLst>
              <a:ext uri="{FF2B5EF4-FFF2-40B4-BE49-F238E27FC236}">
                <a16:creationId xmlns:a16="http://schemas.microsoft.com/office/drawing/2014/main" id="{699338DF-7D79-4B1E-A5BD-C414B3597EB2}"/>
              </a:ext>
            </a:extLst>
          </p:cNvPr>
          <p:cNvSpPr/>
          <p:nvPr/>
        </p:nvSpPr>
        <p:spPr>
          <a:xfrm>
            <a:off x="8566659" y="3250754"/>
            <a:ext cx="3587222" cy="151281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EUR HEALTHY</a:t>
            </a:r>
          </a:p>
        </p:txBody>
      </p:sp>
      <p:sp>
        <p:nvSpPr>
          <p:cNvPr id="9" name="Flèche : bas 8">
            <a:extLst>
              <a:ext uri="{FF2B5EF4-FFF2-40B4-BE49-F238E27FC236}">
                <a16:creationId xmlns:a16="http://schemas.microsoft.com/office/drawing/2014/main" id="{263BDD09-91FE-46F0-ADD8-DF18C6C4D12C}"/>
              </a:ext>
            </a:extLst>
          </p:cNvPr>
          <p:cNvSpPr/>
          <p:nvPr/>
        </p:nvSpPr>
        <p:spPr>
          <a:xfrm rot="985639">
            <a:off x="5856743" y="1568835"/>
            <a:ext cx="897501" cy="3735608"/>
          </a:xfrm>
          <a:prstGeom prst="downArrow">
            <a:avLst>
              <a:gd name="adj1" fmla="val 13636"/>
              <a:gd name="adj2" fmla="val 114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bas 9">
            <a:extLst>
              <a:ext uri="{FF2B5EF4-FFF2-40B4-BE49-F238E27FC236}">
                <a16:creationId xmlns:a16="http://schemas.microsoft.com/office/drawing/2014/main" id="{A720C0F3-99D2-4B15-8A7A-414AE1900C4E}"/>
              </a:ext>
            </a:extLst>
          </p:cNvPr>
          <p:cNvSpPr/>
          <p:nvPr/>
        </p:nvSpPr>
        <p:spPr>
          <a:xfrm rot="4079119">
            <a:off x="5051663" y="736006"/>
            <a:ext cx="897501" cy="2924379"/>
          </a:xfrm>
          <a:prstGeom prst="downArrow">
            <a:avLst>
              <a:gd name="adj1" fmla="val 14165"/>
              <a:gd name="adj2" fmla="val 114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bas 10">
            <a:extLst>
              <a:ext uri="{FF2B5EF4-FFF2-40B4-BE49-F238E27FC236}">
                <a16:creationId xmlns:a16="http://schemas.microsoft.com/office/drawing/2014/main" id="{B4878AF6-91AB-43F0-9FCC-836A09CF88C9}"/>
              </a:ext>
            </a:extLst>
          </p:cNvPr>
          <p:cNvSpPr/>
          <p:nvPr/>
        </p:nvSpPr>
        <p:spPr>
          <a:xfrm rot="18218900">
            <a:off x="7666574" y="959218"/>
            <a:ext cx="897501" cy="3087279"/>
          </a:xfrm>
          <a:prstGeom prst="downArrow">
            <a:avLst>
              <a:gd name="adj1" fmla="val 14165"/>
              <a:gd name="adj2" fmla="val 114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9317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4E6C4A-B062-4AC7-9121-33AD8EEAEF4F}"/>
              </a:ext>
            </a:extLst>
          </p:cNvPr>
          <p:cNvSpPr>
            <a:spLocks noGrp="1"/>
          </p:cNvSpPr>
          <p:nvPr>
            <p:ph type="title"/>
          </p:nvPr>
        </p:nvSpPr>
        <p:spPr>
          <a:xfrm>
            <a:off x="1024128" y="119703"/>
            <a:ext cx="9720072" cy="1499616"/>
          </a:xfrm>
        </p:spPr>
        <p:txBody>
          <a:bodyPr/>
          <a:lstStyle/>
          <a:p>
            <a:pPr algn="ctr"/>
            <a:br>
              <a:rPr lang="fr-FR" dirty="0">
                <a:solidFill>
                  <a:schemeClr val="accent1">
                    <a:lumMod val="75000"/>
                  </a:schemeClr>
                </a:solidFill>
              </a:rPr>
            </a:br>
            <a:r>
              <a:rPr lang="fr-FR" dirty="0">
                <a:solidFill>
                  <a:schemeClr val="accent1">
                    <a:lumMod val="75000"/>
                  </a:schemeClr>
                </a:solidFill>
              </a:rPr>
              <a:t>IP (</a:t>
            </a:r>
            <a:r>
              <a:rPr lang="fr-FR" dirty="0" err="1">
                <a:solidFill>
                  <a:schemeClr val="accent1">
                    <a:lumMod val="75000"/>
                  </a:schemeClr>
                </a:solidFill>
              </a:rPr>
              <a:t>InscriptionS</a:t>
            </a:r>
            <a:r>
              <a:rPr lang="fr-FR" dirty="0">
                <a:solidFill>
                  <a:schemeClr val="accent1">
                    <a:lumMod val="75000"/>
                  </a:schemeClr>
                </a:solidFill>
              </a:rPr>
              <a:t> </a:t>
            </a:r>
            <a:r>
              <a:rPr lang="fr-FR" dirty="0" err="1">
                <a:solidFill>
                  <a:schemeClr val="accent1">
                    <a:lumMod val="75000"/>
                  </a:schemeClr>
                </a:solidFill>
              </a:rPr>
              <a:t>pÉdagogiques</a:t>
            </a:r>
            <a:r>
              <a:rPr lang="fr-FR" dirty="0">
                <a:solidFill>
                  <a:schemeClr val="accent1">
                    <a:lumMod val="75000"/>
                  </a:schemeClr>
                </a:solidFill>
              </a:rPr>
              <a:t>)</a:t>
            </a:r>
          </a:p>
        </p:txBody>
      </p:sp>
      <p:pic>
        <p:nvPicPr>
          <p:cNvPr id="4" name="Picture 2" descr="Logo Label bienvenue en France">
            <a:extLst>
              <a:ext uri="{FF2B5EF4-FFF2-40B4-BE49-F238E27FC236}">
                <a16:creationId xmlns:a16="http://schemas.microsoft.com/office/drawing/2014/main" id="{7D635FF9-1347-445B-B887-FCC0B5120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2" y="37329"/>
            <a:ext cx="1764257" cy="1764257"/>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F79AA5DE-886D-4EDF-B977-294F5D5F545B}"/>
              </a:ext>
            </a:extLst>
          </p:cNvPr>
          <p:cNvSpPr/>
          <p:nvPr/>
        </p:nvSpPr>
        <p:spPr>
          <a:xfrm>
            <a:off x="1209034" y="4976444"/>
            <a:ext cx="9907260" cy="16199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Inscription pédagogique </a:t>
            </a:r>
            <a:r>
              <a:rPr lang="fr-FR" sz="2400" b="1" dirty="0">
                <a:solidFill>
                  <a:schemeClr val="tx1"/>
                </a:solidFill>
                <a:highlight>
                  <a:srgbClr val="FFFF00"/>
                </a:highlight>
              </a:rPr>
              <a:t>jusqu’au 30 septembre</a:t>
            </a:r>
          </a:p>
        </p:txBody>
      </p:sp>
      <p:sp>
        <p:nvSpPr>
          <p:cNvPr id="7" name="Flèche : bas 6">
            <a:extLst>
              <a:ext uri="{FF2B5EF4-FFF2-40B4-BE49-F238E27FC236}">
                <a16:creationId xmlns:a16="http://schemas.microsoft.com/office/drawing/2014/main" id="{BEFADC3A-BE1A-4A72-9F8E-572DB74510F1}"/>
              </a:ext>
            </a:extLst>
          </p:cNvPr>
          <p:cNvSpPr/>
          <p:nvPr/>
        </p:nvSpPr>
        <p:spPr>
          <a:xfrm>
            <a:off x="5328246" y="1470937"/>
            <a:ext cx="1297179" cy="1705235"/>
          </a:xfrm>
          <a:prstGeom prst="downArrow">
            <a:avLst>
              <a:gd name="adj1" fmla="val 14165"/>
              <a:gd name="adj2" fmla="val 114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2" descr="Logo Label bienvenue en France">
            <a:extLst>
              <a:ext uri="{FF2B5EF4-FFF2-40B4-BE49-F238E27FC236}">
                <a16:creationId xmlns:a16="http://schemas.microsoft.com/office/drawing/2014/main" id="{E5015595-0B06-4CC4-8761-6CFF35F9B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9467" y="37329"/>
            <a:ext cx="1764257" cy="17642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ymbole attention : capture représentant le panneau Attention ou pictogramme attention pour signaler un danger">
            <a:extLst>
              <a:ext uri="{FF2B5EF4-FFF2-40B4-BE49-F238E27FC236}">
                <a16:creationId xmlns:a16="http://schemas.microsoft.com/office/drawing/2014/main" id="{9EC8A50A-3C9D-4834-BD8A-D3BE3538B2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816" y="3185317"/>
            <a:ext cx="2725696" cy="1705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058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88496D5-A3E0-47C1-A788-98BC74AA5506}"/>
              </a:ext>
            </a:extLst>
          </p:cNvPr>
          <p:cNvSpPr>
            <a:spLocks noGrp="1"/>
          </p:cNvSpPr>
          <p:nvPr>
            <p:ph type="title"/>
          </p:nvPr>
        </p:nvSpPr>
        <p:spPr>
          <a:xfrm>
            <a:off x="1024129" y="585216"/>
            <a:ext cx="3779085" cy="1499616"/>
          </a:xfrm>
        </p:spPr>
        <p:txBody>
          <a:bodyPr>
            <a:normAutofit/>
          </a:bodyPr>
          <a:lstStyle/>
          <a:p>
            <a:endParaRPr lang="fr-FR">
              <a:solidFill>
                <a:srgbClr val="FFFFFF"/>
              </a:solidFill>
            </a:endParaRPr>
          </a:p>
        </p:txBody>
      </p:sp>
      <p:cxnSp>
        <p:nvCxnSpPr>
          <p:cNvPr id="11" name="Straight Connector 10">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61F6FAFD-D710-4A6E-809E-964280EB82E7}"/>
              </a:ext>
            </a:extLst>
          </p:cNvPr>
          <p:cNvSpPr>
            <a:spLocks noGrp="1"/>
          </p:cNvSpPr>
          <p:nvPr>
            <p:ph idx="1"/>
          </p:nvPr>
        </p:nvSpPr>
        <p:spPr>
          <a:xfrm>
            <a:off x="180755" y="1010093"/>
            <a:ext cx="4635086" cy="52078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endParaRPr lang="fr-FR" b="1" dirty="0">
              <a:solidFill>
                <a:srgbClr val="FFFFFF"/>
              </a:solidFill>
            </a:endParaRPr>
          </a:p>
          <a:p>
            <a:pPr algn="ctr"/>
            <a:r>
              <a:rPr lang="fr-FR" sz="2800" b="1" dirty="0">
                <a:solidFill>
                  <a:srgbClr val="FFFFFF"/>
                </a:solidFill>
              </a:rPr>
              <a:t>SEUL INTERLOCUTEUR :</a:t>
            </a:r>
          </a:p>
          <a:p>
            <a:pPr algn="ctr"/>
            <a:endParaRPr lang="fr-FR" sz="2800" b="1" dirty="0">
              <a:solidFill>
                <a:srgbClr val="FFFFFF"/>
              </a:solidFill>
            </a:endParaRPr>
          </a:p>
          <a:p>
            <a:pPr algn="ctr"/>
            <a:endParaRPr lang="fr-FR" sz="2800" b="1" dirty="0">
              <a:solidFill>
                <a:srgbClr val="FFFFFF"/>
              </a:solidFill>
            </a:endParaRPr>
          </a:p>
          <a:p>
            <a:pPr algn="ctr"/>
            <a:r>
              <a:rPr lang="fr-FR" sz="2800" b="1" dirty="0">
                <a:solidFill>
                  <a:srgbClr val="FFFFFF"/>
                </a:solidFill>
              </a:rPr>
              <a:t> BUREAU A 109</a:t>
            </a:r>
          </a:p>
          <a:p>
            <a:pPr marL="0" indent="0">
              <a:buNone/>
            </a:pPr>
            <a:endParaRPr lang="fr-FR" b="1" dirty="0">
              <a:solidFill>
                <a:srgbClr val="FFFFFF"/>
              </a:solidFill>
            </a:endParaRPr>
          </a:p>
        </p:txBody>
      </p:sp>
      <p:pic>
        <p:nvPicPr>
          <p:cNvPr id="3" name="Image 2" descr="Une image contenant Visage humain, personne, sourire, ciel&#10;&#10;Le contenu généré par l’IA peut être incorrect.">
            <a:extLst>
              <a:ext uri="{FF2B5EF4-FFF2-40B4-BE49-F238E27FC236}">
                <a16:creationId xmlns:a16="http://schemas.microsoft.com/office/drawing/2014/main" id="{F1A635A6-1554-3470-4A2B-11F5E4E52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8689" y="640080"/>
            <a:ext cx="3890543" cy="5577840"/>
          </a:xfrm>
          <a:prstGeom prst="rect">
            <a:avLst/>
          </a:prstGeom>
        </p:spPr>
      </p:pic>
    </p:spTree>
    <p:extLst>
      <p:ext uri="{BB962C8B-B14F-4D97-AF65-F5344CB8AC3E}">
        <p14:creationId xmlns:p14="http://schemas.microsoft.com/office/powerpoint/2010/main" val="1438513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F3C128-427A-444C-B218-6F10C697C42F}"/>
              </a:ext>
            </a:extLst>
          </p:cNvPr>
          <p:cNvSpPr>
            <a:spLocks noGrp="1"/>
          </p:cNvSpPr>
          <p:nvPr>
            <p:ph type="title"/>
          </p:nvPr>
        </p:nvSpPr>
        <p:spPr>
          <a:xfrm>
            <a:off x="58189" y="692363"/>
            <a:ext cx="11926347" cy="1499616"/>
          </a:xfrm>
        </p:spPr>
        <p:txBody>
          <a:bodyPr>
            <a:normAutofit fontScale="90000"/>
          </a:bodyPr>
          <a:lstStyle/>
          <a:p>
            <a:pPr algn="ctr"/>
            <a:r>
              <a:rPr lang="fr-FR" dirty="0">
                <a:solidFill>
                  <a:srgbClr val="0070C0"/>
                </a:solidFill>
              </a:rPr>
              <a:t>Choix des </a:t>
            </a:r>
            <a:br>
              <a:rPr lang="fr-FR" dirty="0">
                <a:solidFill>
                  <a:srgbClr val="0070C0"/>
                </a:solidFill>
              </a:rPr>
            </a:br>
            <a:r>
              <a:rPr lang="fr-FR" b="1" u="sng" dirty="0" err="1">
                <a:solidFill>
                  <a:srgbClr val="0070C0"/>
                </a:solidFill>
              </a:rPr>
              <a:t>ue</a:t>
            </a:r>
            <a:r>
              <a:rPr lang="fr-FR" dirty="0">
                <a:solidFill>
                  <a:srgbClr val="0070C0"/>
                </a:solidFill>
              </a:rPr>
              <a:t> (unités d’enseignement)</a:t>
            </a:r>
            <a:br>
              <a:rPr lang="fr-FR" dirty="0">
                <a:solidFill>
                  <a:srgbClr val="0070C0"/>
                </a:solidFill>
              </a:rPr>
            </a:br>
            <a:r>
              <a:rPr lang="fr-FR" dirty="0">
                <a:solidFill>
                  <a:srgbClr val="0070C0"/>
                </a:solidFill>
              </a:rPr>
              <a:t>ET DES</a:t>
            </a:r>
            <a:br>
              <a:rPr lang="fr-FR" dirty="0">
                <a:solidFill>
                  <a:srgbClr val="0070C0"/>
                </a:solidFill>
              </a:rPr>
            </a:br>
            <a:r>
              <a:rPr lang="fr-FR" dirty="0">
                <a:solidFill>
                  <a:srgbClr val="0070C0"/>
                </a:solidFill>
              </a:rPr>
              <a:t> </a:t>
            </a:r>
            <a:r>
              <a:rPr lang="fr-FR" b="1" u="sng" dirty="0" err="1">
                <a:solidFill>
                  <a:srgbClr val="0070C0"/>
                </a:solidFill>
              </a:rPr>
              <a:t>ecues</a:t>
            </a:r>
            <a:r>
              <a:rPr lang="fr-FR" dirty="0">
                <a:solidFill>
                  <a:srgbClr val="0070C0"/>
                </a:solidFill>
              </a:rPr>
              <a:t> (</a:t>
            </a:r>
            <a:r>
              <a:rPr lang="fr-FR" dirty="0" err="1">
                <a:solidFill>
                  <a:srgbClr val="0070C0"/>
                </a:solidFill>
              </a:rPr>
              <a:t>elements</a:t>
            </a:r>
            <a:r>
              <a:rPr lang="fr-FR" dirty="0">
                <a:solidFill>
                  <a:srgbClr val="0070C0"/>
                </a:solidFill>
              </a:rPr>
              <a:t> constitutifs d’UNE Unité D’enseignement)</a:t>
            </a:r>
            <a:br>
              <a:rPr lang="fr-FR" dirty="0">
                <a:solidFill>
                  <a:srgbClr val="0070C0"/>
                </a:solidFill>
              </a:rPr>
            </a:br>
            <a:endParaRPr lang="fr-FR" dirty="0">
              <a:solidFill>
                <a:srgbClr val="0070C0"/>
              </a:solidFill>
            </a:endParaRPr>
          </a:p>
        </p:txBody>
      </p:sp>
      <p:sp>
        <p:nvSpPr>
          <p:cNvPr id="3" name="Espace réservé du contenu 2">
            <a:extLst>
              <a:ext uri="{FF2B5EF4-FFF2-40B4-BE49-F238E27FC236}">
                <a16:creationId xmlns:a16="http://schemas.microsoft.com/office/drawing/2014/main" id="{2A76C517-D7BD-4367-90D1-6ED8ABB25713}"/>
              </a:ext>
            </a:extLst>
          </p:cNvPr>
          <p:cNvSpPr>
            <a:spLocks noGrp="1"/>
          </p:cNvSpPr>
          <p:nvPr>
            <p:ph idx="1"/>
          </p:nvPr>
        </p:nvSpPr>
        <p:spPr>
          <a:xfrm flipV="1">
            <a:off x="1024129" y="6297882"/>
            <a:ext cx="4148410" cy="68865"/>
          </a:xfrm>
        </p:spPr>
        <p:txBody>
          <a:bodyPr>
            <a:normAutofit fontScale="25000" lnSpcReduction="20000"/>
          </a:bodyPr>
          <a:lstStyle/>
          <a:p>
            <a:endParaRPr lang="fr-FR" dirty="0"/>
          </a:p>
          <a:p>
            <a:endParaRPr lang="fr-FR" dirty="0"/>
          </a:p>
        </p:txBody>
      </p:sp>
      <p:sp>
        <p:nvSpPr>
          <p:cNvPr id="4" name="Cadre 3">
            <a:extLst>
              <a:ext uri="{FF2B5EF4-FFF2-40B4-BE49-F238E27FC236}">
                <a16:creationId xmlns:a16="http://schemas.microsoft.com/office/drawing/2014/main" id="{6095E448-FEA3-4ECF-9B39-7DFCE0B6F71B}"/>
              </a:ext>
            </a:extLst>
          </p:cNvPr>
          <p:cNvSpPr/>
          <p:nvPr/>
        </p:nvSpPr>
        <p:spPr>
          <a:xfrm>
            <a:off x="207463" y="-16226"/>
            <a:ext cx="11777074" cy="2270053"/>
          </a:xfrm>
          <a:prstGeom prst="frame">
            <a:avLst>
              <a:gd name="adj1" fmla="val 38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t>
            </a:r>
          </a:p>
        </p:txBody>
      </p:sp>
      <p:sp>
        <p:nvSpPr>
          <p:cNvPr id="8" name="Parchemin : horizontal 7">
            <a:extLst>
              <a:ext uri="{FF2B5EF4-FFF2-40B4-BE49-F238E27FC236}">
                <a16:creationId xmlns:a16="http://schemas.microsoft.com/office/drawing/2014/main" id="{C8BE40D0-C1B9-4A27-8264-A5990DEAB353}"/>
              </a:ext>
            </a:extLst>
          </p:cNvPr>
          <p:cNvSpPr/>
          <p:nvPr/>
        </p:nvSpPr>
        <p:spPr>
          <a:xfrm>
            <a:off x="207463" y="4123246"/>
            <a:ext cx="2964646" cy="1664095"/>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Book Antiqua" panose="02040602050305030304" pitchFamily="18" charset="0"/>
              </a:rPr>
              <a:t>PRENDRE TOUTE L’UE</a:t>
            </a:r>
          </a:p>
        </p:txBody>
      </p:sp>
      <p:sp>
        <p:nvSpPr>
          <p:cNvPr id="9" name="Parchemin : horizontal 8">
            <a:extLst>
              <a:ext uri="{FF2B5EF4-FFF2-40B4-BE49-F238E27FC236}">
                <a16:creationId xmlns:a16="http://schemas.microsoft.com/office/drawing/2014/main" id="{2F10FAFC-433E-4994-8CB5-66772CF06C9D}"/>
              </a:ext>
            </a:extLst>
          </p:cNvPr>
          <p:cNvSpPr/>
          <p:nvPr/>
        </p:nvSpPr>
        <p:spPr>
          <a:xfrm>
            <a:off x="8232575" y="3291198"/>
            <a:ext cx="3261111" cy="1664095"/>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Book Antiqua" panose="02040602050305030304" pitchFamily="18" charset="0"/>
              </a:rPr>
              <a:t>DES ECUES</a:t>
            </a:r>
          </a:p>
          <a:p>
            <a:pPr algn="ctr"/>
            <a:r>
              <a:rPr lang="fr-FR" sz="2800" b="1" dirty="0">
                <a:solidFill>
                  <a:schemeClr val="tx1"/>
                </a:solidFill>
                <a:latin typeface="Book Antiqua" panose="02040602050305030304" pitchFamily="18" charset="0"/>
              </a:rPr>
              <a:t>À L’INTERIEUR DE L’UE</a:t>
            </a:r>
          </a:p>
        </p:txBody>
      </p:sp>
      <p:sp>
        <p:nvSpPr>
          <p:cNvPr id="14" name="Organigramme : Décision 13">
            <a:extLst>
              <a:ext uri="{FF2B5EF4-FFF2-40B4-BE49-F238E27FC236}">
                <a16:creationId xmlns:a16="http://schemas.microsoft.com/office/drawing/2014/main" id="{1FEC76EA-C614-4F13-98B8-922FD1A2081E}"/>
              </a:ext>
            </a:extLst>
          </p:cNvPr>
          <p:cNvSpPr/>
          <p:nvPr/>
        </p:nvSpPr>
        <p:spPr>
          <a:xfrm>
            <a:off x="5229992" y="2253827"/>
            <a:ext cx="218900" cy="19520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bas 14">
            <a:extLst>
              <a:ext uri="{FF2B5EF4-FFF2-40B4-BE49-F238E27FC236}">
                <a16:creationId xmlns:a16="http://schemas.microsoft.com/office/drawing/2014/main" id="{2BB293D7-D5AA-4C38-9EC2-239062F4C9BD}"/>
              </a:ext>
            </a:extLst>
          </p:cNvPr>
          <p:cNvSpPr/>
          <p:nvPr/>
        </p:nvSpPr>
        <p:spPr>
          <a:xfrm rot="3272054">
            <a:off x="3815452" y="1856260"/>
            <a:ext cx="897501" cy="2527638"/>
          </a:xfrm>
          <a:prstGeom prst="downArrow">
            <a:avLst>
              <a:gd name="adj1" fmla="val 14165"/>
              <a:gd name="adj2" fmla="val 114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bas 15">
            <a:extLst>
              <a:ext uri="{FF2B5EF4-FFF2-40B4-BE49-F238E27FC236}">
                <a16:creationId xmlns:a16="http://schemas.microsoft.com/office/drawing/2014/main" id="{A77BCD65-C396-47BF-B131-411619D2B76C}"/>
              </a:ext>
            </a:extLst>
          </p:cNvPr>
          <p:cNvSpPr/>
          <p:nvPr/>
        </p:nvSpPr>
        <p:spPr>
          <a:xfrm rot="17201929" flipH="1">
            <a:off x="6534295" y="1176217"/>
            <a:ext cx="922767" cy="3330816"/>
          </a:xfrm>
          <a:prstGeom prst="downArrow">
            <a:avLst>
              <a:gd name="adj1" fmla="val 14165"/>
              <a:gd name="adj2" fmla="val 1244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37C412F6-80B9-4D81-8C60-D56048830B64}"/>
              </a:ext>
            </a:extLst>
          </p:cNvPr>
          <p:cNvSpPr/>
          <p:nvPr/>
        </p:nvSpPr>
        <p:spPr>
          <a:xfrm>
            <a:off x="5096708" y="313495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ou</a:t>
            </a:r>
          </a:p>
        </p:txBody>
      </p:sp>
      <p:sp>
        <p:nvSpPr>
          <p:cNvPr id="6" name="Parchemin : horizontal 5">
            <a:extLst>
              <a:ext uri="{FF2B5EF4-FFF2-40B4-BE49-F238E27FC236}">
                <a16:creationId xmlns:a16="http://schemas.microsoft.com/office/drawing/2014/main" id="{8588848E-A1B9-1EFB-9485-AC52D2F4143F}"/>
              </a:ext>
            </a:extLst>
          </p:cNvPr>
          <p:cNvSpPr/>
          <p:nvPr/>
        </p:nvSpPr>
        <p:spPr>
          <a:xfrm>
            <a:off x="8112784" y="5672752"/>
            <a:ext cx="3945944" cy="1250259"/>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Book Antiqua" panose="02040602050305030304" pitchFamily="18" charset="0"/>
              </a:rPr>
              <a:t>Voir avec Fanny pour le nombre d’</a:t>
            </a:r>
            <a:r>
              <a:rPr lang="fr-FR" sz="2800" b="1" dirty="0" err="1">
                <a:solidFill>
                  <a:schemeClr val="tx1"/>
                </a:solidFill>
                <a:latin typeface="Book Antiqua" panose="02040602050305030304" pitchFamily="18" charset="0"/>
              </a:rPr>
              <a:t>ects</a:t>
            </a:r>
            <a:endParaRPr lang="fr-FR" sz="2800" b="1" dirty="0">
              <a:solidFill>
                <a:schemeClr val="tx1"/>
              </a:solidFill>
              <a:latin typeface="Book Antiqua" panose="02040602050305030304" pitchFamily="18" charset="0"/>
            </a:endParaRPr>
          </a:p>
        </p:txBody>
      </p:sp>
      <p:sp>
        <p:nvSpPr>
          <p:cNvPr id="7" name="Flèche : bas 6">
            <a:extLst>
              <a:ext uri="{FF2B5EF4-FFF2-40B4-BE49-F238E27FC236}">
                <a16:creationId xmlns:a16="http://schemas.microsoft.com/office/drawing/2014/main" id="{3D47AD79-59CD-6902-1294-292EA25125EF}"/>
              </a:ext>
            </a:extLst>
          </p:cNvPr>
          <p:cNvSpPr/>
          <p:nvPr/>
        </p:nvSpPr>
        <p:spPr>
          <a:xfrm>
            <a:off x="9664463" y="4778531"/>
            <a:ext cx="897501" cy="956070"/>
          </a:xfrm>
          <a:prstGeom prst="downArrow">
            <a:avLst>
              <a:gd name="adj1" fmla="val 16203"/>
              <a:gd name="adj2" fmla="val 488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216223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13776</TotalTime>
  <Words>1660</Words>
  <Application>Microsoft Office PowerPoint</Application>
  <PresentationFormat>Grand écran</PresentationFormat>
  <Paragraphs>350</Paragraphs>
  <Slides>45</Slides>
  <Notes>29</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45</vt:i4>
      </vt:variant>
    </vt:vector>
  </HeadingPairs>
  <TitlesOfParts>
    <vt:vector size="57" baseType="lpstr">
      <vt:lpstr>Algerian</vt:lpstr>
      <vt:lpstr>Apple Color Emoji</vt:lpstr>
      <vt:lpstr>Arial</vt:lpstr>
      <vt:lpstr>Book Antiqua</vt:lpstr>
      <vt:lpstr>Brother 1816</vt:lpstr>
      <vt:lpstr>Calibri</vt:lpstr>
      <vt:lpstr>Oswald</vt:lpstr>
      <vt:lpstr>Times New Roman</vt:lpstr>
      <vt:lpstr>Tw Cen MT</vt:lpstr>
      <vt:lpstr>Tw Cen MT Condensed</vt:lpstr>
      <vt:lpstr>Wingdings 3</vt:lpstr>
      <vt:lpstr>Intégral</vt:lpstr>
      <vt:lpstr>Présentation PowerPoint</vt:lpstr>
      <vt:lpstr>Présentation PowerPoint</vt:lpstr>
      <vt:lpstr> SERVICE RELATIONS INTERNATIONALES</vt:lpstr>
      <vt:lpstr>Présentation PowerPoint</vt:lpstr>
      <vt:lpstr>Présentation PowerPoint</vt:lpstr>
      <vt:lpstr>3 ÉCOLES UNIVERSITAIRES DE RECHERCHE</vt:lpstr>
      <vt:lpstr> IP (InscriptionS pÉdagogiques)</vt:lpstr>
      <vt:lpstr>Présentation PowerPoint</vt:lpstr>
      <vt:lpstr>Choix des  ue (unités d’enseignement) ET DES  ecues (elements constitutifs d’UNE Unité D’enseignement) </vt:lpstr>
      <vt:lpstr>Choix des MENTIONS ET DES PARCOURS </vt:lpstr>
      <vt:lpstr>ÉVITER LES SUPERPOSITIONS DE COURS</vt:lpstr>
      <vt:lpstr>EMPLOIS DU TEMPS</vt:lpstr>
      <vt:lpstr>         Vous ne pourrez  apporter des modifications à votre LA     qu’en cas de superpositions de cours </vt:lpstr>
      <vt:lpstr>CONTRAT D’études à présenter au moment de l’IP</vt:lpstr>
      <vt:lpstr>PROGRAMME D’éTUDES DANS L’éTABLISSEMENT D’ACCUEIL</vt:lpstr>
      <vt:lpstr>Présentation PowerPoint</vt:lpstr>
      <vt:lpstr>Présentation PowerPoint</vt:lpstr>
      <vt:lpstr>Présentation PowerPoint</vt:lpstr>
      <vt:lpstr>   </vt:lpstr>
      <vt:lpstr>Présentation PowerPoint</vt:lpstr>
      <vt:lpstr>SPORT</vt:lpstr>
      <vt:lpstr>SORTIES CULTURELLES Magda ARRIGHI </vt:lpstr>
      <vt:lpstr>  en cas de problème</vt:lpstr>
      <vt:lpstr>  en cas d’HANDICAP</vt:lpstr>
      <vt:lpstr>Présentation PowerPoint</vt:lpstr>
      <vt:lpstr>Présentation PowerPoint</vt:lpstr>
      <vt:lpstr>La cellule d’écoute et de signalement</vt:lpstr>
      <vt:lpstr>Il existe d’autres dispositifs nationaux et locaux que les victimes peuvent également saisir. Il s’agit d'associations reconnues dans la prise en charge et l’accompagnement des victimes de violences. </vt:lpstr>
      <vt:lpstr>Présentation PowerPoint</vt:lpstr>
      <vt:lpstr>RELATIONS INTERNATIONALES</vt:lpstr>
      <vt:lpstr>Présentation PowerPoint</vt:lpstr>
      <vt:lpstr>ActivitÉs destinÉes aux  Étudiants internationaux PORTAIL LLAC   /   EUR ARTS ET HUMANITÉS</vt:lpstr>
      <vt:lpstr>Présentation PowerPoint</vt:lpstr>
      <vt:lpstr>Présentation PowerPoint</vt:lpstr>
      <vt:lpstr>Présentation PowerPoint</vt:lpstr>
      <vt:lpstr>Présentation PowerPoint</vt:lpstr>
      <vt:lpstr>Présentation PowerPoint</vt:lpstr>
      <vt:lpstr>  1 fois/SEMAINE ou 1 fois tous les 15 jours UN PAYS EST MIS A L’HONNEUR  </vt:lpstr>
      <vt:lpstr>Présentation PowerPoint</vt:lpstr>
      <vt:lpstr>PROCÉDURE  À   SUIVRE</vt:lpstr>
      <vt:lpstr>Présentation PowerPoint</vt:lpstr>
      <vt:lpstr>SPECTACLE FIN 1er SEMESTRE</vt:lpstr>
      <vt:lpstr>  RETOUR DANS VOTRE UNIVERSITÉ   </vt:lpstr>
      <vt:lpstr>Présentation PowerPoint</vt:lpstr>
      <vt:lpstr>ERASMUS : Cela n’est pas une année dans ta vie, mais une vie dans une année.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ULYSSEUS</dc:title>
  <dc:creator>Armanda BOUZY</dc:creator>
  <cp:lastModifiedBy>Armanda Manguito</cp:lastModifiedBy>
  <cp:revision>409</cp:revision>
  <dcterms:created xsi:type="dcterms:W3CDTF">2022-01-02T14:08:46Z</dcterms:created>
  <dcterms:modified xsi:type="dcterms:W3CDTF">2025-09-22T19:47:07Z</dcterms:modified>
</cp:coreProperties>
</file>