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43"/>
  </p:notesMasterIdLst>
  <p:sldIdLst>
    <p:sldId id="256" r:id="rId2"/>
    <p:sldId id="261" r:id="rId3"/>
    <p:sldId id="385" r:id="rId4"/>
    <p:sldId id="305" r:id="rId5"/>
    <p:sldId id="259" r:id="rId6"/>
    <p:sldId id="417" r:id="rId7"/>
    <p:sldId id="284" r:id="rId8"/>
    <p:sldId id="375" r:id="rId9"/>
    <p:sldId id="419" r:id="rId10"/>
    <p:sldId id="418" r:id="rId11"/>
    <p:sldId id="422" r:id="rId12"/>
    <p:sldId id="421" r:id="rId13"/>
    <p:sldId id="425" r:id="rId14"/>
    <p:sldId id="381" r:id="rId15"/>
    <p:sldId id="424" r:id="rId16"/>
    <p:sldId id="423" r:id="rId17"/>
    <p:sldId id="273" r:id="rId18"/>
    <p:sldId id="416" r:id="rId19"/>
    <p:sldId id="415" r:id="rId20"/>
    <p:sldId id="414" r:id="rId21"/>
    <p:sldId id="311" r:id="rId22"/>
    <p:sldId id="413" r:id="rId23"/>
    <p:sldId id="338" r:id="rId24"/>
    <p:sldId id="361" r:id="rId25"/>
    <p:sldId id="402" r:id="rId26"/>
    <p:sldId id="403" r:id="rId27"/>
    <p:sldId id="410" r:id="rId28"/>
    <p:sldId id="412" r:id="rId29"/>
    <p:sldId id="420" r:id="rId30"/>
    <p:sldId id="365" r:id="rId31"/>
    <p:sldId id="397" r:id="rId32"/>
    <p:sldId id="398" r:id="rId33"/>
    <p:sldId id="395" r:id="rId34"/>
    <p:sldId id="396" r:id="rId35"/>
    <p:sldId id="295" r:id="rId36"/>
    <p:sldId id="367" r:id="rId37"/>
    <p:sldId id="290" r:id="rId38"/>
    <p:sldId id="370" r:id="rId39"/>
    <p:sldId id="283" r:id="rId40"/>
    <p:sldId id="369" r:id="rId41"/>
    <p:sldId id="29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manda Manguito" initials="AM" lastIdx="1" clrIdx="0">
    <p:extLst>
      <p:ext uri="{19B8F6BF-5375-455C-9EA6-DF929625EA0E}">
        <p15:presenceInfo xmlns:p15="http://schemas.microsoft.com/office/powerpoint/2012/main" userId="S::Armanda.MANGUITO@unice.fr::df506756-cefb-4469-b775-e805d5553f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85016" autoAdjust="0"/>
  </p:normalViewPr>
  <p:slideViewPr>
    <p:cSldViewPr snapToGrid="0">
      <p:cViewPr varScale="1">
        <p:scale>
          <a:sx n="69" d="100"/>
          <a:sy n="69" d="100"/>
        </p:scale>
        <p:origin x="3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EAD66-ACC6-4AF8-9E71-CC93E0DDE00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6FB4A27-72DC-4B16-AB1A-8FDE59C6AED8}">
      <dgm:prSet/>
      <dgm:spPr/>
      <dgm:t>
        <a:bodyPr/>
        <a:lstStyle/>
        <a:p>
          <a:r>
            <a:rPr lang="fr-FR" dirty="0"/>
            <a:t>Chargé(e) de famille : joindre le livret de famille </a:t>
          </a:r>
          <a:endParaRPr lang="en-US" dirty="0"/>
        </a:p>
      </dgm:t>
    </dgm:pt>
    <dgm:pt modelId="{C49C38CE-20A3-4D0B-A8EA-A940414A3EE8}" type="parTrans" cxnId="{E723590E-80DA-466C-89D4-74398DFFA9AC}">
      <dgm:prSet/>
      <dgm:spPr/>
      <dgm:t>
        <a:bodyPr/>
        <a:lstStyle/>
        <a:p>
          <a:endParaRPr lang="en-US"/>
        </a:p>
      </dgm:t>
    </dgm:pt>
    <dgm:pt modelId="{AB8B1CA8-F268-477A-B1EA-52F17BA4CB16}" type="sibTrans" cxnId="{E723590E-80DA-466C-89D4-74398DFFA9AC}">
      <dgm:prSet/>
      <dgm:spPr/>
      <dgm:t>
        <a:bodyPr/>
        <a:lstStyle/>
        <a:p>
          <a:endParaRPr lang="en-US"/>
        </a:p>
      </dgm:t>
    </dgm:pt>
    <dgm:pt modelId="{CDAA5E26-1258-4101-951E-F79ADE981988}">
      <dgm:prSet/>
      <dgm:spPr/>
      <dgm:t>
        <a:bodyPr/>
        <a:lstStyle/>
        <a:p>
          <a:r>
            <a:rPr lang="fr-FR"/>
            <a:t>Situation de santé et handicap : joindre un certificat médical </a:t>
          </a:r>
          <a:endParaRPr lang="en-US"/>
        </a:p>
      </dgm:t>
    </dgm:pt>
    <dgm:pt modelId="{9D86F813-0132-46B3-909A-C32B62999B5C}" type="parTrans" cxnId="{DB59ABAD-2958-440F-A2D9-F690A6EB8F58}">
      <dgm:prSet/>
      <dgm:spPr/>
      <dgm:t>
        <a:bodyPr/>
        <a:lstStyle/>
        <a:p>
          <a:endParaRPr lang="en-US"/>
        </a:p>
      </dgm:t>
    </dgm:pt>
    <dgm:pt modelId="{64EB3DF9-B548-43D7-9BE3-33033134EC22}" type="sibTrans" cxnId="{DB59ABAD-2958-440F-A2D9-F690A6EB8F58}">
      <dgm:prSet/>
      <dgm:spPr/>
      <dgm:t>
        <a:bodyPr/>
        <a:lstStyle/>
        <a:p>
          <a:endParaRPr lang="en-US"/>
        </a:p>
      </dgm:t>
    </dgm:pt>
    <dgm:pt modelId="{D606C89B-44B5-4F13-90E5-CDA6B3D00F7C}">
      <dgm:prSet/>
      <dgm:spPr/>
      <dgm:t>
        <a:bodyPr/>
        <a:lstStyle/>
        <a:p>
          <a:r>
            <a:rPr lang="fr-FR"/>
            <a:t>Salarié(e) : joindre une attestation de travail stipulant les horaires et dates de début et fin de contrat. </a:t>
          </a:r>
          <a:endParaRPr lang="en-US"/>
        </a:p>
      </dgm:t>
    </dgm:pt>
    <dgm:pt modelId="{B413C7CF-E8D0-4B7E-9A92-0385013F0818}" type="parTrans" cxnId="{B2780418-6C0E-47E1-BEBD-2C3EB2D597F7}">
      <dgm:prSet/>
      <dgm:spPr/>
      <dgm:t>
        <a:bodyPr/>
        <a:lstStyle/>
        <a:p>
          <a:endParaRPr lang="en-US"/>
        </a:p>
      </dgm:t>
    </dgm:pt>
    <dgm:pt modelId="{ABA6DC1B-5161-40DB-9462-A9C34932DAEE}" type="sibTrans" cxnId="{B2780418-6C0E-47E1-BEBD-2C3EB2D597F7}">
      <dgm:prSet/>
      <dgm:spPr/>
      <dgm:t>
        <a:bodyPr/>
        <a:lstStyle/>
        <a:p>
          <a:endParaRPr lang="en-US"/>
        </a:p>
      </dgm:t>
    </dgm:pt>
    <dgm:pt modelId="{B0BC6B0F-2361-4E15-82C2-9BFCAA5D5BDC}">
      <dgm:prSet/>
      <dgm:spPr/>
      <dgm:t>
        <a:bodyPr/>
        <a:lstStyle/>
        <a:p>
          <a:r>
            <a:rPr lang="fr-FR"/>
            <a:t>Titulaire d'un mandat électif : joindre le justificatif attestant de la fonction </a:t>
          </a:r>
          <a:endParaRPr lang="en-US"/>
        </a:p>
      </dgm:t>
    </dgm:pt>
    <dgm:pt modelId="{F8D19801-540B-47B7-A18D-E37DC2290FAB}" type="parTrans" cxnId="{B0C2CE81-BFE3-48BF-9F97-8DE984ED6106}">
      <dgm:prSet/>
      <dgm:spPr/>
      <dgm:t>
        <a:bodyPr/>
        <a:lstStyle/>
        <a:p>
          <a:endParaRPr lang="en-US"/>
        </a:p>
      </dgm:t>
    </dgm:pt>
    <dgm:pt modelId="{50DA8922-7624-42F9-BAC6-8AC316AC43A8}" type="sibTrans" cxnId="{B0C2CE81-BFE3-48BF-9F97-8DE984ED6106}">
      <dgm:prSet/>
      <dgm:spPr/>
      <dgm:t>
        <a:bodyPr/>
        <a:lstStyle/>
        <a:p>
          <a:endParaRPr lang="en-US"/>
        </a:p>
      </dgm:t>
    </dgm:pt>
    <dgm:pt modelId="{8ACCEE83-95E5-4000-A320-2DA46D5EE783}">
      <dgm:prSet/>
      <dgm:spPr/>
      <dgm:t>
        <a:bodyPr/>
        <a:lstStyle/>
        <a:p>
          <a:r>
            <a:rPr lang="fr-FR"/>
            <a:t>Sportif de Haut Niveau (inscrit sur la liste SHN de l’UNS) : joindre le justificatif </a:t>
          </a:r>
          <a:endParaRPr lang="en-US"/>
        </a:p>
      </dgm:t>
    </dgm:pt>
    <dgm:pt modelId="{59F4906C-5ACF-4569-9DCD-A1D0C962C8C7}" type="parTrans" cxnId="{968CD382-7766-4F3D-AA1C-1D1B51D42B30}">
      <dgm:prSet/>
      <dgm:spPr/>
      <dgm:t>
        <a:bodyPr/>
        <a:lstStyle/>
        <a:p>
          <a:endParaRPr lang="en-US"/>
        </a:p>
      </dgm:t>
    </dgm:pt>
    <dgm:pt modelId="{697E18CB-3667-4FCF-9AED-917ECC66A0F0}" type="sibTrans" cxnId="{968CD382-7766-4F3D-AA1C-1D1B51D42B30}">
      <dgm:prSet/>
      <dgm:spPr/>
      <dgm:t>
        <a:bodyPr/>
        <a:lstStyle/>
        <a:p>
          <a:endParaRPr lang="en-US"/>
        </a:p>
      </dgm:t>
    </dgm:pt>
    <dgm:pt modelId="{D8B5589F-72CC-4B3D-BBAA-AE3C767C6010}">
      <dgm:prSet/>
      <dgm:spPr/>
      <dgm:t>
        <a:bodyPr/>
        <a:lstStyle/>
        <a:p>
          <a:r>
            <a:rPr lang="fr-FR"/>
            <a:t>Artiste de Haut Niveau (inscrit sur la liste AHN de l’UNS) : joindre le justificatif </a:t>
          </a:r>
          <a:endParaRPr lang="en-US"/>
        </a:p>
      </dgm:t>
    </dgm:pt>
    <dgm:pt modelId="{19762E5D-979C-4341-A94F-AC05D4FD0EC4}" type="parTrans" cxnId="{55D87461-2CF9-4F0A-8847-7E11D0DA03D3}">
      <dgm:prSet/>
      <dgm:spPr/>
      <dgm:t>
        <a:bodyPr/>
        <a:lstStyle/>
        <a:p>
          <a:endParaRPr lang="en-US"/>
        </a:p>
      </dgm:t>
    </dgm:pt>
    <dgm:pt modelId="{0C86E3EE-96D2-4B77-A407-6C5604929D9F}" type="sibTrans" cxnId="{55D87461-2CF9-4F0A-8847-7E11D0DA03D3}">
      <dgm:prSet/>
      <dgm:spPr/>
      <dgm:t>
        <a:bodyPr/>
        <a:lstStyle/>
        <a:p>
          <a:endParaRPr lang="en-US"/>
        </a:p>
      </dgm:t>
    </dgm:pt>
    <dgm:pt modelId="{52B8696C-EFD8-48C2-9AC3-5D987ADEA104}">
      <dgm:prSet/>
      <dgm:spPr/>
      <dgm:t>
        <a:bodyPr/>
        <a:lstStyle/>
        <a:p>
          <a:r>
            <a:rPr lang="fr-FR"/>
            <a:t>Engagé(e) dans un double cursus : joindre un certificat de scolarité </a:t>
          </a:r>
          <a:endParaRPr lang="en-US"/>
        </a:p>
      </dgm:t>
    </dgm:pt>
    <dgm:pt modelId="{A69E2BC5-E031-41E2-9F4F-FC6FAB6A7D50}" type="parTrans" cxnId="{02F58047-D863-4E43-A9C5-03766F4244C6}">
      <dgm:prSet/>
      <dgm:spPr/>
      <dgm:t>
        <a:bodyPr/>
        <a:lstStyle/>
        <a:p>
          <a:endParaRPr lang="en-US"/>
        </a:p>
      </dgm:t>
    </dgm:pt>
    <dgm:pt modelId="{3655C477-ED9E-4197-8BC7-C23725300268}" type="sibTrans" cxnId="{02F58047-D863-4E43-A9C5-03766F4244C6}">
      <dgm:prSet/>
      <dgm:spPr/>
      <dgm:t>
        <a:bodyPr/>
        <a:lstStyle/>
        <a:p>
          <a:endParaRPr lang="en-US"/>
        </a:p>
      </dgm:t>
    </dgm:pt>
    <dgm:pt modelId="{24B9F8CB-1455-4BDE-954E-CFF7B5F6ED9F}">
      <dgm:prSet/>
      <dgm:spPr/>
      <dgm:t>
        <a:bodyPr/>
        <a:lstStyle/>
        <a:p>
          <a:r>
            <a:rPr lang="fr-FR"/>
            <a:t>Titulaire du statut d'étudiant entrepreneur : joindre le justificatif (déclaration de chiffres d’affaires)</a:t>
          </a:r>
          <a:endParaRPr lang="en-US"/>
        </a:p>
      </dgm:t>
    </dgm:pt>
    <dgm:pt modelId="{C34AC0A9-69A8-45BB-8B0F-3C9E8E6AA92A}" type="parTrans" cxnId="{D135F7C4-597C-4F63-89DB-2F83D7FAB38A}">
      <dgm:prSet/>
      <dgm:spPr/>
      <dgm:t>
        <a:bodyPr/>
        <a:lstStyle/>
        <a:p>
          <a:endParaRPr lang="en-US"/>
        </a:p>
      </dgm:t>
    </dgm:pt>
    <dgm:pt modelId="{59F508D5-0145-4B35-9DBD-98EC81BA96C2}" type="sibTrans" cxnId="{D135F7C4-597C-4F63-89DB-2F83D7FAB38A}">
      <dgm:prSet/>
      <dgm:spPr/>
      <dgm:t>
        <a:bodyPr/>
        <a:lstStyle/>
        <a:p>
          <a:endParaRPr lang="en-US"/>
        </a:p>
      </dgm:t>
    </dgm:pt>
    <dgm:pt modelId="{E9D30CCD-28C2-4543-88A3-C6FA0F171DFE}" type="pres">
      <dgm:prSet presAssocID="{577EAD66-ACC6-4AF8-9E71-CC93E0DDE006}" presName="vert0" presStyleCnt="0">
        <dgm:presLayoutVars>
          <dgm:dir/>
          <dgm:animOne val="branch"/>
          <dgm:animLvl val="lvl"/>
        </dgm:presLayoutVars>
      </dgm:prSet>
      <dgm:spPr/>
    </dgm:pt>
    <dgm:pt modelId="{E5CE52B7-D1B0-4EFE-B494-B1C83BBDE13C}" type="pres">
      <dgm:prSet presAssocID="{C6FB4A27-72DC-4B16-AB1A-8FDE59C6AED8}" presName="thickLine" presStyleLbl="alignNode1" presStyleIdx="0" presStyleCnt="8"/>
      <dgm:spPr/>
    </dgm:pt>
    <dgm:pt modelId="{C0EE8A95-E724-473C-B2A9-0AF7CDE4CBDA}" type="pres">
      <dgm:prSet presAssocID="{C6FB4A27-72DC-4B16-AB1A-8FDE59C6AED8}" presName="horz1" presStyleCnt="0"/>
      <dgm:spPr/>
    </dgm:pt>
    <dgm:pt modelId="{89D14AC1-17CD-4B49-8890-2931111BBC99}" type="pres">
      <dgm:prSet presAssocID="{C6FB4A27-72DC-4B16-AB1A-8FDE59C6AED8}" presName="tx1" presStyleLbl="revTx" presStyleIdx="0" presStyleCnt="8"/>
      <dgm:spPr/>
    </dgm:pt>
    <dgm:pt modelId="{29C640AB-51D8-494B-8E20-CCF63BF163F8}" type="pres">
      <dgm:prSet presAssocID="{C6FB4A27-72DC-4B16-AB1A-8FDE59C6AED8}" presName="vert1" presStyleCnt="0"/>
      <dgm:spPr/>
    </dgm:pt>
    <dgm:pt modelId="{B5AAC468-7B0C-4371-B00B-7549D62EAAC1}" type="pres">
      <dgm:prSet presAssocID="{CDAA5E26-1258-4101-951E-F79ADE981988}" presName="thickLine" presStyleLbl="alignNode1" presStyleIdx="1" presStyleCnt="8"/>
      <dgm:spPr/>
    </dgm:pt>
    <dgm:pt modelId="{0FFC3791-F9EC-4603-9F79-B1074AA0FE55}" type="pres">
      <dgm:prSet presAssocID="{CDAA5E26-1258-4101-951E-F79ADE981988}" presName="horz1" presStyleCnt="0"/>
      <dgm:spPr/>
    </dgm:pt>
    <dgm:pt modelId="{D1552D08-E122-4D1E-8F38-4378800B9DF2}" type="pres">
      <dgm:prSet presAssocID="{CDAA5E26-1258-4101-951E-F79ADE981988}" presName="tx1" presStyleLbl="revTx" presStyleIdx="1" presStyleCnt="8"/>
      <dgm:spPr/>
    </dgm:pt>
    <dgm:pt modelId="{7361FDF4-4338-4EEC-909A-35F0B7B2FAFF}" type="pres">
      <dgm:prSet presAssocID="{CDAA5E26-1258-4101-951E-F79ADE981988}" presName="vert1" presStyleCnt="0"/>
      <dgm:spPr/>
    </dgm:pt>
    <dgm:pt modelId="{2B5A7F38-3A08-46B1-B725-97094EFDA9D3}" type="pres">
      <dgm:prSet presAssocID="{D606C89B-44B5-4F13-90E5-CDA6B3D00F7C}" presName="thickLine" presStyleLbl="alignNode1" presStyleIdx="2" presStyleCnt="8"/>
      <dgm:spPr/>
    </dgm:pt>
    <dgm:pt modelId="{188D1A62-3B05-4E13-986F-859FB45121EF}" type="pres">
      <dgm:prSet presAssocID="{D606C89B-44B5-4F13-90E5-CDA6B3D00F7C}" presName="horz1" presStyleCnt="0"/>
      <dgm:spPr/>
    </dgm:pt>
    <dgm:pt modelId="{1B6FB068-E5C6-47F7-8806-E89ADC161B04}" type="pres">
      <dgm:prSet presAssocID="{D606C89B-44B5-4F13-90E5-CDA6B3D00F7C}" presName="tx1" presStyleLbl="revTx" presStyleIdx="2" presStyleCnt="8"/>
      <dgm:spPr/>
    </dgm:pt>
    <dgm:pt modelId="{2EAEF700-9887-4D74-B4A6-C0A3CA1386FE}" type="pres">
      <dgm:prSet presAssocID="{D606C89B-44B5-4F13-90E5-CDA6B3D00F7C}" presName="vert1" presStyleCnt="0"/>
      <dgm:spPr/>
    </dgm:pt>
    <dgm:pt modelId="{03946382-9877-4711-BDC4-A9A46D43B82D}" type="pres">
      <dgm:prSet presAssocID="{B0BC6B0F-2361-4E15-82C2-9BFCAA5D5BDC}" presName="thickLine" presStyleLbl="alignNode1" presStyleIdx="3" presStyleCnt="8"/>
      <dgm:spPr/>
    </dgm:pt>
    <dgm:pt modelId="{B7E8DD53-8C0D-4D28-AC71-7D695CED4FF7}" type="pres">
      <dgm:prSet presAssocID="{B0BC6B0F-2361-4E15-82C2-9BFCAA5D5BDC}" presName="horz1" presStyleCnt="0"/>
      <dgm:spPr/>
    </dgm:pt>
    <dgm:pt modelId="{6ED76DAC-7F09-4748-90EE-D3D3E1998183}" type="pres">
      <dgm:prSet presAssocID="{B0BC6B0F-2361-4E15-82C2-9BFCAA5D5BDC}" presName="tx1" presStyleLbl="revTx" presStyleIdx="3" presStyleCnt="8"/>
      <dgm:spPr/>
    </dgm:pt>
    <dgm:pt modelId="{127E01EA-123A-4645-B041-E5790B654ECD}" type="pres">
      <dgm:prSet presAssocID="{B0BC6B0F-2361-4E15-82C2-9BFCAA5D5BDC}" presName="vert1" presStyleCnt="0"/>
      <dgm:spPr/>
    </dgm:pt>
    <dgm:pt modelId="{EBA936A9-F325-4958-B6E9-90091FFB0963}" type="pres">
      <dgm:prSet presAssocID="{8ACCEE83-95E5-4000-A320-2DA46D5EE783}" presName="thickLine" presStyleLbl="alignNode1" presStyleIdx="4" presStyleCnt="8"/>
      <dgm:spPr/>
    </dgm:pt>
    <dgm:pt modelId="{CE7CD945-A99E-476C-BC8C-08666C261DB2}" type="pres">
      <dgm:prSet presAssocID="{8ACCEE83-95E5-4000-A320-2DA46D5EE783}" presName="horz1" presStyleCnt="0"/>
      <dgm:spPr/>
    </dgm:pt>
    <dgm:pt modelId="{C34149A2-6C22-4972-A9F4-909BEA9AA30A}" type="pres">
      <dgm:prSet presAssocID="{8ACCEE83-95E5-4000-A320-2DA46D5EE783}" presName="tx1" presStyleLbl="revTx" presStyleIdx="4" presStyleCnt="8"/>
      <dgm:spPr/>
    </dgm:pt>
    <dgm:pt modelId="{17B14599-B05A-405E-A8F8-5ACB80E8392F}" type="pres">
      <dgm:prSet presAssocID="{8ACCEE83-95E5-4000-A320-2DA46D5EE783}" presName="vert1" presStyleCnt="0"/>
      <dgm:spPr/>
    </dgm:pt>
    <dgm:pt modelId="{7414DA95-E428-4BB9-BB86-358D8174C37A}" type="pres">
      <dgm:prSet presAssocID="{D8B5589F-72CC-4B3D-BBAA-AE3C767C6010}" presName="thickLine" presStyleLbl="alignNode1" presStyleIdx="5" presStyleCnt="8"/>
      <dgm:spPr/>
    </dgm:pt>
    <dgm:pt modelId="{5F02E8FE-C79D-4796-88EF-3930370E944C}" type="pres">
      <dgm:prSet presAssocID="{D8B5589F-72CC-4B3D-BBAA-AE3C767C6010}" presName="horz1" presStyleCnt="0"/>
      <dgm:spPr/>
    </dgm:pt>
    <dgm:pt modelId="{1D15D0DD-9BA7-4407-8157-F847222C8EE8}" type="pres">
      <dgm:prSet presAssocID="{D8B5589F-72CC-4B3D-BBAA-AE3C767C6010}" presName="tx1" presStyleLbl="revTx" presStyleIdx="5" presStyleCnt="8"/>
      <dgm:spPr/>
    </dgm:pt>
    <dgm:pt modelId="{1BB87499-1621-4C82-AC18-A8EA4A707096}" type="pres">
      <dgm:prSet presAssocID="{D8B5589F-72CC-4B3D-BBAA-AE3C767C6010}" presName="vert1" presStyleCnt="0"/>
      <dgm:spPr/>
    </dgm:pt>
    <dgm:pt modelId="{1F6958C7-F65C-4047-B240-F8BAA3DE8AEA}" type="pres">
      <dgm:prSet presAssocID="{52B8696C-EFD8-48C2-9AC3-5D987ADEA104}" presName="thickLine" presStyleLbl="alignNode1" presStyleIdx="6" presStyleCnt="8"/>
      <dgm:spPr/>
    </dgm:pt>
    <dgm:pt modelId="{F6338941-41BD-4F38-A037-8A7206FB0E7A}" type="pres">
      <dgm:prSet presAssocID="{52B8696C-EFD8-48C2-9AC3-5D987ADEA104}" presName="horz1" presStyleCnt="0"/>
      <dgm:spPr/>
    </dgm:pt>
    <dgm:pt modelId="{4E223956-0871-488E-BC12-9B402A8F4CEF}" type="pres">
      <dgm:prSet presAssocID="{52B8696C-EFD8-48C2-9AC3-5D987ADEA104}" presName="tx1" presStyleLbl="revTx" presStyleIdx="6" presStyleCnt="8"/>
      <dgm:spPr/>
    </dgm:pt>
    <dgm:pt modelId="{E8A50875-F32E-4551-91EA-287E3E5B579E}" type="pres">
      <dgm:prSet presAssocID="{52B8696C-EFD8-48C2-9AC3-5D987ADEA104}" presName="vert1" presStyleCnt="0"/>
      <dgm:spPr/>
    </dgm:pt>
    <dgm:pt modelId="{6F75BCF2-66DC-4510-8FB7-11B84467E1D3}" type="pres">
      <dgm:prSet presAssocID="{24B9F8CB-1455-4BDE-954E-CFF7B5F6ED9F}" presName="thickLine" presStyleLbl="alignNode1" presStyleIdx="7" presStyleCnt="8"/>
      <dgm:spPr/>
    </dgm:pt>
    <dgm:pt modelId="{263C0973-DC7A-4171-AFF1-195468E6E1A3}" type="pres">
      <dgm:prSet presAssocID="{24B9F8CB-1455-4BDE-954E-CFF7B5F6ED9F}" presName="horz1" presStyleCnt="0"/>
      <dgm:spPr/>
    </dgm:pt>
    <dgm:pt modelId="{9E2D0780-CC3A-452B-8182-CFB62DA958E0}" type="pres">
      <dgm:prSet presAssocID="{24B9F8CB-1455-4BDE-954E-CFF7B5F6ED9F}" presName="tx1" presStyleLbl="revTx" presStyleIdx="7" presStyleCnt="8"/>
      <dgm:spPr/>
    </dgm:pt>
    <dgm:pt modelId="{580C8A1B-1076-4238-9E72-8481D3159179}" type="pres">
      <dgm:prSet presAssocID="{24B9F8CB-1455-4BDE-954E-CFF7B5F6ED9F}" presName="vert1" presStyleCnt="0"/>
      <dgm:spPr/>
    </dgm:pt>
  </dgm:ptLst>
  <dgm:cxnLst>
    <dgm:cxn modelId="{E723590E-80DA-466C-89D4-74398DFFA9AC}" srcId="{577EAD66-ACC6-4AF8-9E71-CC93E0DDE006}" destId="{C6FB4A27-72DC-4B16-AB1A-8FDE59C6AED8}" srcOrd="0" destOrd="0" parTransId="{C49C38CE-20A3-4D0B-A8EA-A940414A3EE8}" sibTransId="{AB8B1CA8-F268-477A-B1EA-52F17BA4CB16}"/>
    <dgm:cxn modelId="{B2780418-6C0E-47E1-BEBD-2C3EB2D597F7}" srcId="{577EAD66-ACC6-4AF8-9E71-CC93E0DDE006}" destId="{D606C89B-44B5-4F13-90E5-CDA6B3D00F7C}" srcOrd="2" destOrd="0" parTransId="{B413C7CF-E8D0-4B7E-9A92-0385013F0818}" sibTransId="{ABA6DC1B-5161-40DB-9462-A9C34932DAEE}"/>
    <dgm:cxn modelId="{61D01A1E-78C5-47D2-85EE-E6E35E24489A}" type="presOf" srcId="{B0BC6B0F-2361-4E15-82C2-9BFCAA5D5BDC}" destId="{6ED76DAC-7F09-4748-90EE-D3D3E1998183}" srcOrd="0" destOrd="0" presId="urn:microsoft.com/office/officeart/2008/layout/LinedList"/>
    <dgm:cxn modelId="{92502F2D-C7B5-4E87-A588-413B118FD561}" type="presOf" srcId="{D606C89B-44B5-4F13-90E5-CDA6B3D00F7C}" destId="{1B6FB068-E5C6-47F7-8806-E89ADC161B04}" srcOrd="0" destOrd="0" presId="urn:microsoft.com/office/officeart/2008/layout/LinedList"/>
    <dgm:cxn modelId="{55D87461-2CF9-4F0A-8847-7E11D0DA03D3}" srcId="{577EAD66-ACC6-4AF8-9E71-CC93E0DDE006}" destId="{D8B5589F-72CC-4B3D-BBAA-AE3C767C6010}" srcOrd="5" destOrd="0" parTransId="{19762E5D-979C-4341-A94F-AC05D4FD0EC4}" sibTransId="{0C86E3EE-96D2-4B77-A407-6C5604929D9F}"/>
    <dgm:cxn modelId="{02F58047-D863-4E43-A9C5-03766F4244C6}" srcId="{577EAD66-ACC6-4AF8-9E71-CC93E0DDE006}" destId="{52B8696C-EFD8-48C2-9AC3-5D987ADEA104}" srcOrd="6" destOrd="0" parTransId="{A69E2BC5-E031-41E2-9F4F-FC6FAB6A7D50}" sibTransId="{3655C477-ED9E-4197-8BC7-C23725300268}"/>
    <dgm:cxn modelId="{1C336650-9F1F-48CD-B295-523DC067BE21}" type="presOf" srcId="{CDAA5E26-1258-4101-951E-F79ADE981988}" destId="{D1552D08-E122-4D1E-8F38-4378800B9DF2}" srcOrd="0" destOrd="0" presId="urn:microsoft.com/office/officeart/2008/layout/LinedList"/>
    <dgm:cxn modelId="{FAB20C57-DAA3-460D-8D1F-5A4BBF0F05A6}" type="presOf" srcId="{24B9F8CB-1455-4BDE-954E-CFF7B5F6ED9F}" destId="{9E2D0780-CC3A-452B-8182-CFB62DA958E0}" srcOrd="0" destOrd="0" presId="urn:microsoft.com/office/officeart/2008/layout/LinedList"/>
    <dgm:cxn modelId="{B0C2CE81-BFE3-48BF-9F97-8DE984ED6106}" srcId="{577EAD66-ACC6-4AF8-9E71-CC93E0DDE006}" destId="{B0BC6B0F-2361-4E15-82C2-9BFCAA5D5BDC}" srcOrd="3" destOrd="0" parTransId="{F8D19801-540B-47B7-A18D-E37DC2290FAB}" sibTransId="{50DA8922-7624-42F9-BAC6-8AC316AC43A8}"/>
    <dgm:cxn modelId="{968CD382-7766-4F3D-AA1C-1D1B51D42B30}" srcId="{577EAD66-ACC6-4AF8-9E71-CC93E0DDE006}" destId="{8ACCEE83-95E5-4000-A320-2DA46D5EE783}" srcOrd="4" destOrd="0" parTransId="{59F4906C-5ACF-4569-9DCD-A1D0C962C8C7}" sibTransId="{697E18CB-3667-4FCF-9AED-917ECC66A0F0}"/>
    <dgm:cxn modelId="{465E3085-CF3B-4893-93F8-7535992DDD1F}" type="presOf" srcId="{52B8696C-EFD8-48C2-9AC3-5D987ADEA104}" destId="{4E223956-0871-488E-BC12-9B402A8F4CEF}" srcOrd="0" destOrd="0" presId="urn:microsoft.com/office/officeart/2008/layout/LinedList"/>
    <dgm:cxn modelId="{F10AA09B-B06E-4EBD-B832-A5D036D797ED}" type="presOf" srcId="{577EAD66-ACC6-4AF8-9E71-CC93E0DDE006}" destId="{E9D30CCD-28C2-4543-88A3-C6FA0F171DFE}" srcOrd="0" destOrd="0" presId="urn:microsoft.com/office/officeart/2008/layout/LinedList"/>
    <dgm:cxn modelId="{DB59ABAD-2958-440F-A2D9-F690A6EB8F58}" srcId="{577EAD66-ACC6-4AF8-9E71-CC93E0DDE006}" destId="{CDAA5E26-1258-4101-951E-F79ADE981988}" srcOrd="1" destOrd="0" parTransId="{9D86F813-0132-46B3-909A-C32B62999B5C}" sibTransId="{64EB3DF9-B548-43D7-9BE3-33033134EC22}"/>
    <dgm:cxn modelId="{D74E1EBB-E605-4222-992A-01D63DE934FB}" type="presOf" srcId="{C6FB4A27-72DC-4B16-AB1A-8FDE59C6AED8}" destId="{89D14AC1-17CD-4B49-8890-2931111BBC99}" srcOrd="0" destOrd="0" presId="urn:microsoft.com/office/officeart/2008/layout/LinedList"/>
    <dgm:cxn modelId="{D135F7C4-597C-4F63-89DB-2F83D7FAB38A}" srcId="{577EAD66-ACC6-4AF8-9E71-CC93E0DDE006}" destId="{24B9F8CB-1455-4BDE-954E-CFF7B5F6ED9F}" srcOrd="7" destOrd="0" parTransId="{C34AC0A9-69A8-45BB-8B0F-3C9E8E6AA92A}" sibTransId="{59F508D5-0145-4B35-9DBD-98EC81BA96C2}"/>
    <dgm:cxn modelId="{7AC9C1C5-AC6D-45F2-924C-815D962C73FB}" type="presOf" srcId="{8ACCEE83-95E5-4000-A320-2DA46D5EE783}" destId="{C34149A2-6C22-4972-A9F4-909BEA9AA30A}" srcOrd="0" destOrd="0" presId="urn:microsoft.com/office/officeart/2008/layout/LinedList"/>
    <dgm:cxn modelId="{CC8911CF-E7F3-4608-9F61-46D64AF84681}" type="presOf" srcId="{D8B5589F-72CC-4B3D-BBAA-AE3C767C6010}" destId="{1D15D0DD-9BA7-4407-8157-F847222C8EE8}" srcOrd="0" destOrd="0" presId="urn:microsoft.com/office/officeart/2008/layout/LinedList"/>
    <dgm:cxn modelId="{41E8997D-82C3-46A8-8ECF-943B57154EF7}" type="presParOf" srcId="{E9D30CCD-28C2-4543-88A3-C6FA0F171DFE}" destId="{E5CE52B7-D1B0-4EFE-B494-B1C83BBDE13C}" srcOrd="0" destOrd="0" presId="urn:microsoft.com/office/officeart/2008/layout/LinedList"/>
    <dgm:cxn modelId="{2A59B83C-9CDA-4D9A-A77F-5ED9CEF67A63}" type="presParOf" srcId="{E9D30CCD-28C2-4543-88A3-C6FA0F171DFE}" destId="{C0EE8A95-E724-473C-B2A9-0AF7CDE4CBDA}" srcOrd="1" destOrd="0" presId="urn:microsoft.com/office/officeart/2008/layout/LinedList"/>
    <dgm:cxn modelId="{0372669B-91D5-4EC9-8493-2D9EF4825980}" type="presParOf" srcId="{C0EE8A95-E724-473C-B2A9-0AF7CDE4CBDA}" destId="{89D14AC1-17CD-4B49-8890-2931111BBC99}" srcOrd="0" destOrd="0" presId="urn:microsoft.com/office/officeart/2008/layout/LinedList"/>
    <dgm:cxn modelId="{2117D2CB-B2E9-4CB2-A6DD-2719634E9D00}" type="presParOf" srcId="{C0EE8A95-E724-473C-B2A9-0AF7CDE4CBDA}" destId="{29C640AB-51D8-494B-8E20-CCF63BF163F8}" srcOrd="1" destOrd="0" presId="urn:microsoft.com/office/officeart/2008/layout/LinedList"/>
    <dgm:cxn modelId="{909E1036-C3F6-44E8-888B-35D2818F9DE7}" type="presParOf" srcId="{E9D30CCD-28C2-4543-88A3-C6FA0F171DFE}" destId="{B5AAC468-7B0C-4371-B00B-7549D62EAAC1}" srcOrd="2" destOrd="0" presId="urn:microsoft.com/office/officeart/2008/layout/LinedList"/>
    <dgm:cxn modelId="{6A20EEF4-A773-45EE-87CA-0B7A4295B4DF}" type="presParOf" srcId="{E9D30CCD-28C2-4543-88A3-C6FA0F171DFE}" destId="{0FFC3791-F9EC-4603-9F79-B1074AA0FE55}" srcOrd="3" destOrd="0" presId="urn:microsoft.com/office/officeart/2008/layout/LinedList"/>
    <dgm:cxn modelId="{E5909342-B508-484D-A2B7-D242E419BDA3}" type="presParOf" srcId="{0FFC3791-F9EC-4603-9F79-B1074AA0FE55}" destId="{D1552D08-E122-4D1E-8F38-4378800B9DF2}" srcOrd="0" destOrd="0" presId="urn:microsoft.com/office/officeart/2008/layout/LinedList"/>
    <dgm:cxn modelId="{D8309C68-6FBC-42F0-A100-06E98582CDCE}" type="presParOf" srcId="{0FFC3791-F9EC-4603-9F79-B1074AA0FE55}" destId="{7361FDF4-4338-4EEC-909A-35F0B7B2FAFF}" srcOrd="1" destOrd="0" presId="urn:microsoft.com/office/officeart/2008/layout/LinedList"/>
    <dgm:cxn modelId="{5CC1F365-E130-4975-903B-361F14B13A36}" type="presParOf" srcId="{E9D30CCD-28C2-4543-88A3-C6FA0F171DFE}" destId="{2B5A7F38-3A08-46B1-B725-97094EFDA9D3}" srcOrd="4" destOrd="0" presId="urn:microsoft.com/office/officeart/2008/layout/LinedList"/>
    <dgm:cxn modelId="{8753BBD8-5B11-4FF9-8954-19B532351812}" type="presParOf" srcId="{E9D30CCD-28C2-4543-88A3-C6FA0F171DFE}" destId="{188D1A62-3B05-4E13-986F-859FB45121EF}" srcOrd="5" destOrd="0" presId="urn:microsoft.com/office/officeart/2008/layout/LinedList"/>
    <dgm:cxn modelId="{C77CF93D-302C-4669-ABC8-824A27F932F8}" type="presParOf" srcId="{188D1A62-3B05-4E13-986F-859FB45121EF}" destId="{1B6FB068-E5C6-47F7-8806-E89ADC161B04}" srcOrd="0" destOrd="0" presId="urn:microsoft.com/office/officeart/2008/layout/LinedList"/>
    <dgm:cxn modelId="{42F7986E-1F6E-413D-99DB-C55062C09EC2}" type="presParOf" srcId="{188D1A62-3B05-4E13-986F-859FB45121EF}" destId="{2EAEF700-9887-4D74-B4A6-C0A3CA1386FE}" srcOrd="1" destOrd="0" presId="urn:microsoft.com/office/officeart/2008/layout/LinedList"/>
    <dgm:cxn modelId="{3FC797FF-E251-44E1-8590-9925411DA1CC}" type="presParOf" srcId="{E9D30CCD-28C2-4543-88A3-C6FA0F171DFE}" destId="{03946382-9877-4711-BDC4-A9A46D43B82D}" srcOrd="6" destOrd="0" presId="urn:microsoft.com/office/officeart/2008/layout/LinedList"/>
    <dgm:cxn modelId="{902706BB-16D8-4F9C-97E5-A0EBD9C9DF86}" type="presParOf" srcId="{E9D30CCD-28C2-4543-88A3-C6FA0F171DFE}" destId="{B7E8DD53-8C0D-4D28-AC71-7D695CED4FF7}" srcOrd="7" destOrd="0" presId="urn:microsoft.com/office/officeart/2008/layout/LinedList"/>
    <dgm:cxn modelId="{F1A60000-BAE8-4443-8BA8-8E920B2A0D0D}" type="presParOf" srcId="{B7E8DD53-8C0D-4D28-AC71-7D695CED4FF7}" destId="{6ED76DAC-7F09-4748-90EE-D3D3E1998183}" srcOrd="0" destOrd="0" presId="urn:microsoft.com/office/officeart/2008/layout/LinedList"/>
    <dgm:cxn modelId="{7A9BE0B0-CF60-46E5-A47C-237242D2F71D}" type="presParOf" srcId="{B7E8DD53-8C0D-4D28-AC71-7D695CED4FF7}" destId="{127E01EA-123A-4645-B041-E5790B654ECD}" srcOrd="1" destOrd="0" presId="urn:microsoft.com/office/officeart/2008/layout/LinedList"/>
    <dgm:cxn modelId="{115F2B88-D74A-477C-83BF-AFB506B8B466}" type="presParOf" srcId="{E9D30CCD-28C2-4543-88A3-C6FA0F171DFE}" destId="{EBA936A9-F325-4958-B6E9-90091FFB0963}" srcOrd="8" destOrd="0" presId="urn:microsoft.com/office/officeart/2008/layout/LinedList"/>
    <dgm:cxn modelId="{BF649BF8-CAB9-47BA-B852-4D9D6C60C87C}" type="presParOf" srcId="{E9D30CCD-28C2-4543-88A3-C6FA0F171DFE}" destId="{CE7CD945-A99E-476C-BC8C-08666C261DB2}" srcOrd="9" destOrd="0" presId="urn:microsoft.com/office/officeart/2008/layout/LinedList"/>
    <dgm:cxn modelId="{1C0C3DC9-2C08-4E09-BB14-5F1DC23C8207}" type="presParOf" srcId="{CE7CD945-A99E-476C-BC8C-08666C261DB2}" destId="{C34149A2-6C22-4972-A9F4-909BEA9AA30A}" srcOrd="0" destOrd="0" presId="urn:microsoft.com/office/officeart/2008/layout/LinedList"/>
    <dgm:cxn modelId="{144C0EAB-23A8-416A-82A9-DE0141898CBB}" type="presParOf" srcId="{CE7CD945-A99E-476C-BC8C-08666C261DB2}" destId="{17B14599-B05A-405E-A8F8-5ACB80E8392F}" srcOrd="1" destOrd="0" presId="urn:microsoft.com/office/officeart/2008/layout/LinedList"/>
    <dgm:cxn modelId="{786573A4-5CEC-4FC4-9476-681AE0DE6046}" type="presParOf" srcId="{E9D30CCD-28C2-4543-88A3-C6FA0F171DFE}" destId="{7414DA95-E428-4BB9-BB86-358D8174C37A}" srcOrd="10" destOrd="0" presId="urn:microsoft.com/office/officeart/2008/layout/LinedList"/>
    <dgm:cxn modelId="{5B14219D-AA01-4E6A-9F32-47D2B8AE3CA5}" type="presParOf" srcId="{E9D30CCD-28C2-4543-88A3-C6FA0F171DFE}" destId="{5F02E8FE-C79D-4796-88EF-3930370E944C}" srcOrd="11" destOrd="0" presId="urn:microsoft.com/office/officeart/2008/layout/LinedList"/>
    <dgm:cxn modelId="{830F1B5B-2D6B-4FD5-8C2D-E4B7C8D33FD5}" type="presParOf" srcId="{5F02E8FE-C79D-4796-88EF-3930370E944C}" destId="{1D15D0DD-9BA7-4407-8157-F847222C8EE8}" srcOrd="0" destOrd="0" presId="urn:microsoft.com/office/officeart/2008/layout/LinedList"/>
    <dgm:cxn modelId="{576EF0CD-7BC7-4BD5-8201-DE1CE18CC301}" type="presParOf" srcId="{5F02E8FE-C79D-4796-88EF-3930370E944C}" destId="{1BB87499-1621-4C82-AC18-A8EA4A707096}" srcOrd="1" destOrd="0" presId="urn:microsoft.com/office/officeart/2008/layout/LinedList"/>
    <dgm:cxn modelId="{6C361232-035A-4B83-808E-1A49A1583BA7}" type="presParOf" srcId="{E9D30CCD-28C2-4543-88A3-C6FA0F171DFE}" destId="{1F6958C7-F65C-4047-B240-F8BAA3DE8AEA}" srcOrd="12" destOrd="0" presId="urn:microsoft.com/office/officeart/2008/layout/LinedList"/>
    <dgm:cxn modelId="{CE33F3BC-A483-481D-A3C1-87631C13B9F4}" type="presParOf" srcId="{E9D30CCD-28C2-4543-88A3-C6FA0F171DFE}" destId="{F6338941-41BD-4F38-A037-8A7206FB0E7A}" srcOrd="13" destOrd="0" presId="urn:microsoft.com/office/officeart/2008/layout/LinedList"/>
    <dgm:cxn modelId="{6BA9E3A0-4E2C-4621-8829-2E7762F5FC58}" type="presParOf" srcId="{F6338941-41BD-4F38-A037-8A7206FB0E7A}" destId="{4E223956-0871-488E-BC12-9B402A8F4CEF}" srcOrd="0" destOrd="0" presId="urn:microsoft.com/office/officeart/2008/layout/LinedList"/>
    <dgm:cxn modelId="{17D7B58C-CF99-47EB-BAF3-BE7273D8E4A6}" type="presParOf" srcId="{F6338941-41BD-4F38-A037-8A7206FB0E7A}" destId="{E8A50875-F32E-4551-91EA-287E3E5B579E}" srcOrd="1" destOrd="0" presId="urn:microsoft.com/office/officeart/2008/layout/LinedList"/>
    <dgm:cxn modelId="{3EECE4B2-CF8F-4E35-8B22-66BE2B5A641E}" type="presParOf" srcId="{E9D30CCD-28C2-4543-88A3-C6FA0F171DFE}" destId="{6F75BCF2-66DC-4510-8FB7-11B84467E1D3}" srcOrd="14" destOrd="0" presId="urn:microsoft.com/office/officeart/2008/layout/LinedList"/>
    <dgm:cxn modelId="{3996BF91-F1FB-4279-BFD6-33D989A50383}" type="presParOf" srcId="{E9D30CCD-28C2-4543-88A3-C6FA0F171DFE}" destId="{263C0973-DC7A-4171-AFF1-195468E6E1A3}" srcOrd="15" destOrd="0" presId="urn:microsoft.com/office/officeart/2008/layout/LinedList"/>
    <dgm:cxn modelId="{7231FE44-6356-4C0C-ADB1-13706F54C512}" type="presParOf" srcId="{263C0973-DC7A-4171-AFF1-195468E6E1A3}" destId="{9E2D0780-CC3A-452B-8182-CFB62DA958E0}" srcOrd="0" destOrd="0" presId="urn:microsoft.com/office/officeart/2008/layout/LinedList"/>
    <dgm:cxn modelId="{EC703083-C68E-459D-A144-60EF7E0C95C9}" type="presParOf" srcId="{263C0973-DC7A-4171-AFF1-195468E6E1A3}" destId="{580C8A1B-1076-4238-9E72-8481D31591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E52B7-D1B0-4EFE-B494-B1C83BBDE13C}">
      <dsp:nvSpPr>
        <dsp:cNvPr id="0" name=""/>
        <dsp:cNvSpPr/>
      </dsp:nvSpPr>
      <dsp:spPr>
        <a:xfrm>
          <a:off x="0" y="0"/>
          <a:ext cx="763284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D14AC1-17CD-4B49-8890-2931111BBC99}">
      <dsp:nvSpPr>
        <dsp:cNvPr id="0" name=""/>
        <dsp:cNvSpPr/>
      </dsp:nvSpPr>
      <dsp:spPr>
        <a:xfrm>
          <a:off x="0" y="0"/>
          <a:ext cx="7632848" cy="59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Chargé(e) de famille : joindre le livret de famille </a:t>
          </a:r>
          <a:endParaRPr lang="en-US" sz="1800" kern="1200" dirty="0"/>
        </a:p>
      </dsp:txBody>
      <dsp:txXfrm>
        <a:off x="0" y="0"/>
        <a:ext cx="7632848" cy="591739"/>
      </dsp:txXfrm>
    </dsp:sp>
    <dsp:sp modelId="{B5AAC468-7B0C-4371-B00B-7549D62EAAC1}">
      <dsp:nvSpPr>
        <dsp:cNvPr id="0" name=""/>
        <dsp:cNvSpPr/>
      </dsp:nvSpPr>
      <dsp:spPr>
        <a:xfrm>
          <a:off x="0" y="591739"/>
          <a:ext cx="763284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552D08-E122-4D1E-8F38-4378800B9DF2}">
      <dsp:nvSpPr>
        <dsp:cNvPr id="0" name=""/>
        <dsp:cNvSpPr/>
      </dsp:nvSpPr>
      <dsp:spPr>
        <a:xfrm>
          <a:off x="0" y="591739"/>
          <a:ext cx="7632848" cy="59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Situation de santé et handicap : joindre un certificat médical </a:t>
          </a:r>
          <a:endParaRPr lang="en-US" sz="1800" kern="1200"/>
        </a:p>
      </dsp:txBody>
      <dsp:txXfrm>
        <a:off x="0" y="591739"/>
        <a:ext cx="7632848" cy="591739"/>
      </dsp:txXfrm>
    </dsp:sp>
    <dsp:sp modelId="{2B5A7F38-3A08-46B1-B725-97094EFDA9D3}">
      <dsp:nvSpPr>
        <dsp:cNvPr id="0" name=""/>
        <dsp:cNvSpPr/>
      </dsp:nvSpPr>
      <dsp:spPr>
        <a:xfrm>
          <a:off x="0" y="1183479"/>
          <a:ext cx="763284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6FB068-E5C6-47F7-8806-E89ADC161B04}">
      <dsp:nvSpPr>
        <dsp:cNvPr id="0" name=""/>
        <dsp:cNvSpPr/>
      </dsp:nvSpPr>
      <dsp:spPr>
        <a:xfrm>
          <a:off x="0" y="1183479"/>
          <a:ext cx="7632848" cy="59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Salarié(e) : joindre une attestation de travail stipulant les horaires et dates de début et fin de contrat. </a:t>
          </a:r>
          <a:endParaRPr lang="en-US" sz="1800" kern="1200"/>
        </a:p>
      </dsp:txBody>
      <dsp:txXfrm>
        <a:off x="0" y="1183479"/>
        <a:ext cx="7632848" cy="591739"/>
      </dsp:txXfrm>
    </dsp:sp>
    <dsp:sp modelId="{03946382-9877-4711-BDC4-A9A46D43B82D}">
      <dsp:nvSpPr>
        <dsp:cNvPr id="0" name=""/>
        <dsp:cNvSpPr/>
      </dsp:nvSpPr>
      <dsp:spPr>
        <a:xfrm>
          <a:off x="0" y="1775219"/>
          <a:ext cx="763284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D76DAC-7F09-4748-90EE-D3D3E1998183}">
      <dsp:nvSpPr>
        <dsp:cNvPr id="0" name=""/>
        <dsp:cNvSpPr/>
      </dsp:nvSpPr>
      <dsp:spPr>
        <a:xfrm>
          <a:off x="0" y="1775219"/>
          <a:ext cx="7632848" cy="59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Titulaire d'un mandat électif : joindre le justificatif attestant de la fonction </a:t>
          </a:r>
          <a:endParaRPr lang="en-US" sz="1800" kern="1200"/>
        </a:p>
      </dsp:txBody>
      <dsp:txXfrm>
        <a:off x="0" y="1775219"/>
        <a:ext cx="7632848" cy="591739"/>
      </dsp:txXfrm>
    </dsp:sp>
    <dsp:sp modelId="{EBA936A9-F325-4958-B6E9-90091FFB0963}">
      <dsp:nvSpPr>
        <dsp:cNvPr id="0" name=""/>
        <dsp:cNvSpPr/>
      </dsp:nvSpPr>
      <dsp:spPr>
        <a:xfrm>
          <a:off x="0" y="2366959"/>
          <a:ext cx="763284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149A2-6C22-4972-A9F4-909BEA9AA30A}">
      <dsp:nvSpPr>
        <dsp:cNvPr id="0" name=""/>
        <dsp:cNvSpPr/>
      </dsp:nvSpPr>
      <dsp:spPr>
        <a:xfrm>
          <a:off x="0" y="2366959"/>
          <a:ext cx="7632848" cy="59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Sportif de Haut Niveau (inscrit sur la liste SHN de l’UNS) : joindre le justificatif </a:t>
          </a:r>
          <a:endParaRPr lang="en-US" sz="1800" kern="1200"/>
        </a:p>
      </dsp:txBody>
      <dsp:txXfrm>
        <a:off x="0" y="2366959"/>
        <a:ext cx="7632848" cy="591739"/>
      </dsp:txXfrm>
    </dsp:sp>
    <dsp:sp modelId="{7414DA95-E428-4BB9-BB86-358D8174C37A}">
      <dsp:nvSpPr>
        <dsp:cNvPr id="0" name=""/>
        <dsp:cNvSpPr/>
      </dsp:nvSpPr>
      <dsp:spPr>
        <a:xfrm>
          <a:off x="0" y="2958699"/>
          <a:ext cx="763284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5D0DD-9BA7-4407-8157-F847222C8EE8}">
      <dsp:nvSpPr>
        <dsp:cNvPr id="0" name=""/>
        <dsp:cNvSpPr/>
      </dsp:nvSpPr>
      <dsp:spPr>
        <a:xfrm>
          <a:off x="0" y="2958699"/>
          <a:ext cx="7632848" cy="59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Artiste de Haut Niveau (inscrit sur la liste AHN de l’UNS) : joindre le justificatif </a:t>
          </a:r>
          <a:endParaRPr lang="en-US" sz="1800" kern="1200"/>
        </a:p>
      </dsp:txBody>
      <dsp:txXfrm>
        <a:off x="0" y="2958699"/>
        <a:ext cx="7632848" cy="591739"/>
      </dsp:txXfrm>
    </dsp:sp>
    <dsp:sp modelId="{1F6958C7-F65C-4047-B240-F8BAA3DE8AEA}">
      <dsp:nvSpPr>
        <dsp:cNvPr id="0" name=""/>
        <dsp:cNvSpPr/>
      </dsp:nvSpPr>
      <dsp:spPr>
        <a:xfrm>
          <a:off x="0" y="3550439"/>
          <a:ext cx="763284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23956-0871-488E-BC12-9B402A8F4CEF}">
      <dsp:nvSpPr>
        <dsp:cNvPr id="0" name=""/>
        <dsp:cNvSpPr/>
      </dsp:nvSpPr>
      <dsp:spPr>
        <a:xfrm>
          <a:off x="0" y="3550439"/>
          <a:ext cx="7632848" cy="59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Engagé(e) dans un double cursus : joindre un certificat de scolarité </a:t>
          </a:r>
          <a:endParaRPr lang="en-US" sz="1800" kern="1200"/>
        </a:p>
      </dsp:txBody>
      <dsp:txXfrm>
        <a:off x="0" y="3550439"/>
        <a:ext cx="7632848" cy="591739"/>
      </dsp:txXfrm>
    </dsp:sp>
    <dsp:sp modelId="{6F75BCF2-66DC-4510-8FB7-11B84467E1D3}">
      <dsp:nvSpPr>
        <dsp:cNvPr id="0" name=""/>
        <dsp:cNvSpPr/>
      </dsp:nvSpPr>
      <dsp:spPr>
        <a:xfrm>
          <a:off x="0" y="4142179"/>
          <a:ext cx="763284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2D0780-CC3A-452B-8182-CFB62DA958E0}">
      <dsp:nvSpPr>
        <dsp:cNvPr id="0" name=""/>
        <dsp:cNvSpPr/>
      </dsp:nvSpPr>
      <dsp:spPr>
        <a:xfrm>
          <a:off x="0" y="4142179"/>
          <a:ext cx="7632848" cy="59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Titulaire du statut d'étudiant entrepreneur : joindre le justificatif (déclaration de chiffres d’affaires)</a:t>
          </a:r>
          <a:endParaRPr lang="en-US" sz="1800" kern="1200"/>
        </a:p>
      </dsp:txBody>
      <dsp:txXfrm>
        <a:off x="0" y="4142179"/>
        <a:ext cx="7632848" cy="5917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70690-7873-4F9E-96CD-EB6C62E4C194}" type="datetimeFigureOut">
              <a:rPr lang="fr-FR" smtClean="0"/>
              <a:t>02/10/2025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768E7-651F-42CA-A938-FCD6F6E7BD7E}" type="slidenum">
              <a:rPr lang="fr-FR" smtClean="0"/>
              <a:t>‹N°›</a:t>
            </a:fld>
            <a:endParaRPr lang="fr-FR"/>
          </a:p>
        </p:txBody>
      </p:sp>
    </p:spTree>
    <p:extLst>
      <p:ext uri="{BB962C8B-B14F-4D97-AF65-F5344CB8AC3E}">
        <p14:creationId xmlns:p14="http://schemas.microsoft.com/office/powerpoint/2010/main" val="302757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1</a:t>
            </a:fld>
            <a:endParaRPr lang="fr-FR"/>
          </a:p>
        </p:txBody>
      </p:sp>
    </p:spTree>
    <p:extLst>
      <p:ext uri="{BB962C8B-B14F-4D97-AF65-F5344CB8AC3E}">
        <p14:creationId xmlns:p14="http://schemas.microsoft.com/office/powerpoint/2010/main" val="3628321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22</a:t>
            </a:fld>
            <a:endParaRPr lang="fr-FR"/>
          </a:p>
        </p:txBody>
      </p:sp>
    </p:spTree>
    <p:extLst>
      <p:ext uri="{BB962C8B-B14F-4D97-AF65-F5344CB8AC3E}">
        <p14:creationId xmlns:p14="http://schemas.microsoft.com/office/powerpoint/2010/main" val="273927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23</a:t>
            </a:fld>
            <a:endParaRPr lang="fr-FR"/>
          </a:p>
        </p:txBody>
      </p:sp>
    </p:spTree>
    <p:extLst>
      <p:ext uri="{BB962C8B-B14F-4D97-AF65-F5344CB8AC3E}">
        <p14:creationId xmlns:p14="http://schemas.microsoft.com/office/powerpoint/2010/main" val="165670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25</a:t>
            </a:fld>
            <a:endParaRPr lang="fr-FR"/>
          </a:p>
        </p:txBody>
      </p:sp>
    </p:spTree>
    <p:extLst>
      <p:ext uri="{BB962C8B-B14F-4D97-AF65-F5344CB8AC3E}">
        <p14:creationId xmlns:p14="http://schemas.microsoft.com/office/powerpoint/2010/main" val="3437558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26</a:t>
            </a:fld>
            <a:endParaRPr lang="fr-FR"/>
          </a:p>
        </p:txBody>
      </p:sp>
    </p:spTree>
    <p:extLst>
      <p:ext uri="{BB962C8B-B14F-4D97-AF65-F5344CB8AC3E}">
        <p14:creationId xmlns:p14="http://schemas.microsoft.com/office/powerpoint/2010/main" val="3953089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27</a:t>
            </a:fld>
            <a:endParaRPr lang="fr-FR"/>
          </a:p>
        </p:txBody>
      </p:sp>
    </p:spTree>
    <p:extLst>
      <p:ext uri="{BB962C8B-B14F-4D97-AF65-F5344CB8AC3E}">
        <p14:creationId xmlns:p14="http://schemas.microsoft.com/office/powerpoint/2010/main" val="876204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28</a:t>
            </a:fld>
            <a:endParaRPr lang="fr-FR"/>
          </a:p>
        </p:txBody>
      </p:sp>
    </p:spTree>
    <p:extLst>
      <p:ext uri="{BB962C8B-B14F-4D97-AF65-F5344CB8AC3E}">
        <p14:creationId xmlns:p14="http://schemas.microsoft.com/office/powerpoint/2010/main" val="2317234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30</a:t>
            </a:fld>
            <a:endParaRPr lang="fr-FR"/>
          </a:p>
        </p:txBody>
      </p:sp>
    </p:spTree>
    <p:extLst>
      <p:ext uri="{BB962C8B-B14F-4D97-AF65-F5344CB8AC3E}">
        <p14:creationId xmlns:p14="http://schemas.microsoft.com/office/powerpoint/2010/main" val="1584419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3768E7-651F-42CA-A938-FCD6F6E7BD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865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3768E7-651F-42CA-A938-FCD6F6E7BD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36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2</a:t>
            </a:fld>
            <a:endParaRPr lang="fr-FR"/>
          </a:p>
        </p:txBody>
      </p:sp>
    </p:spTree>
    <p:extLst>
      <p:ext uri="{BB962C8B-B14F-4D97-AF65-F5344CB8AC3E}">
        <p14:creationId xmlns:p14="http://schemas.microsoft.com/office/powerpoint/2010/main" val="2454218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33</a:t>
            </a:fld>
            <a:endParaRPr lang="fr-FR"/>
          </a:p>
        </p:txBody>
      </p:sp>
    </p:spTree>
    <p:extLst>
      <p:ext uri="{BB962C8B-B14F-4D97-AF65-F5344CB8AC3E}">
        <p14:creationId xmlns:p14="http://schemas.microsoft.com/office/powerpoint/2010/main" val="502418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3768E7-651F-42CA-A938-FCD6F6E7BD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068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35</a:t>
            </a:fld>
            <a:endParaRPr lang="fr-FR"/>
          </a:p>
        </p:txBody>
      </p:sp>
    </p:spTree>
    <p:extLst>
      <p:ext uri="{BB962C8B-B14F-4D97-AF65-F5344CB8AC3E}">
        <p14:creationId xmlns:p14="http://schemas.microsoft.com/office/powerpoint/2010/main" val="3980312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36</a:t>
            </a:fld>
            <a:endParaRPr lang="fr-FR"/>
          </a:p>
        </p:txBody>
      </p:sp>
    </p:spTree>
    <p:extLst>
      <p:ext uri="{BB962C8B-B14F-4D97-AF65-F5344CB8AC3E}">
        <p14:creationId xmlns:p14="http://schemas.microsoft.com/office/powerpoint/2010/main" val="895437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37</a:t>
            </a:fld>
            <a:endParaRPr lang="fr-FR"/>
          </a:p>
        </p:txBody>
      </p:sp>
    </p:spTree>
    <p:extLst>
      <p:ext uri="{BB962C8B-B14F-4D97-AF65-F5344CB8AC3E}">
        <p14:creationId xmlns:p14="http://schemas.microsoft.com/office/powerpoint/2010/main" val="1801255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38</a:t>
            </a:fld>
            <a:endParaRPr lang="fr-FR"/>
          </a:p>
        </p:txBody>
      </p:sp>
    </p:spTree>
    <p:extLst>
      <p:ext uri="{BB962C8B-B14F-4D97-AF65-F5344CB8AC3E}">
        <p14:creationId xmlns:p14="http://schemas.microsoft.com/office/powerpoint/2010/main" val="4259184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39</a:t>
            </a:fld>
            <a:endParaRPr lang="fr-FR"/>
          </a:p>
        </p:txBody>
      </p:sp>
    </p:spTree>
    <p:extLst>
      <p:ext uri="{BB962C8B-B14F-4D97-AF65-F5344CB8AC3E}">
        <p14:creationId xmlns:p14="http://schemas.microsoft.com/office/powerpoint/2010/main" val="463839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40</a:t>
            </a:fld>
            <a:endParaRPr lang="fr-FR"/>
          </a:p>
        </p:txBody>
      </p:sp>
    </p:spTree>
    <p:extLst>
      <p:ext uri="{BB962C8B-B14F-4D97-AF65-F5344CB8AC3E}">
        <p14:creationId xmlns:p14="http://schemas.microsoft.com/office/powerpoint/2010/main" val="1547874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41</a:t>
            </a:fld>
            <a:endParaRPr lang="fr-FR"/>
          </a:p>
        </p:txBody>
      </p:sp>
    </p:spTree>
    <p:extLst>
      <p:ext uri="{BB962C8B-B14F-4D97-AF65-F5344CB8AC3E}">
        <p14:creationId xmlns:p14="http://schemas.microsoft.com/office/powerpoint/2010/main" val="404228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a:t>
            </a:fld>
            <a:endParaRPr lang="fr-FR"/>
          </a:p>
        </p:txBody>
      </p:sp>
    </p:spTree>
    <p:extLst>
      <p:ext uri="{BB962C8B-B14F-4D97-AF65-F5344CB8AC3E}">
        <p14:creationId xmlns:p14="http://schemas.microsoft.com/office/powerpoint/2010/main" val="359234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4</a:t>
            </a:fld>
            <a:endParaRPr lang="fr-FR"/>
          </a:p>
        </p:txBody>
      </p:sp>
    </p:spTree>
    <p:extLst>
      <p:ext uri="{BB962C8B-B14F-4D97-AF65-F5344CB8AC3E}">
        <p14:creationId xmlns:p14="http://schemas.microsoft.com/office/powerpoint/2010/main" val="398288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5</a:t>
            </a:fld>
            <a:endParaRPr lang="fr-FR"/>
          </a:p>
        </p:txBody>
      </p:sp>
    </p:spTree>
    <p:extLst>
      <p:ext uri="{BB962C8B-B14F-4D97-AF65-F5344CB8AC3E}">
        <p14:creationId xmlns:p14="http://schemas.microsoft.com/office/powerpoint/2010/main" val="172443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C15B0C1-4251-4774-8B4D-B0F6D6DBCBB0}" type="slidenum">
              <a:rPr lang="fr-FR" smtClean="0"/>
              <a:t>7</a:t>
            </a:fld>
            <a:endParaRPr lang="fr-FR"/>
          </a:p>
        </p:txBody>
      </p:sp>
    </p:spTree>
    <p:extLst>
      <p:ext uri="{BB962C8B-B14F-4D97-AF65-F5344CB8AC3E}">
        <p14:creationId xmlns:p14="http://schemas.microsoft.com/office/powerpoint/2010/main" val="1443212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9</a:t>
            </a:fld>
            <a:endParaRPr lang="fr-FR"/>
          </a:p>
        </p:txBody>
      </p:sp>
    </p:spTree>
    <p:extLst>
      <p:ext uri="{BB962C8B-B14F-4D97-AF65-F5344CB8AC3E}">
        <p14:creationId xmlns:p14="http://schemas.microsoft.com/office/powerpoint/2010/main" val="309672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15</a:t>
            </a:fld>
            <a:endParaRPr lang="fr-FR"/>
          </a:p>
        </p:txBody>
      </p:sp>
    </p:spTree>
    <p:extLst>
      <p:ext uri="{BB962C8B-B14F-4D97-AF65-F5344CB8AC3E}">
        <p14:creationId xmlns:p14="http://schemas.microsoft.com/office/powerpoint/2010/main" val="2773738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19</a:t>
            </a:fld>
            <a:endParaRPr lang="fr-FR"/>
          </a:p>
        </p:txBody>
      </p:sp>
    </p:spTree>
    <p:extLst>
      <p:ext uri="{BB962C8B-B14F-4D97-AF65-F5344CB8AC3E}">
        <p14:creationId xmlns:p14="http://schemas.microsoft.com/office/powerpoint/2010/main" val="188526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pPr algn="r"/>
            <a:fld id="{3F9AFA87-1417-4992-ABD9-27C3BC8CC883}" type="datetimeFigureOut">
              <a:rPr lang="en-US" smtClean="0"/>
              <a:pPr algn="r"/>
              <a:t>10/2/2025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a:t>
            </a:fld>
            <a:endParaRPr lang="en-US" sz="1000"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65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10/2/2025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382607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10/2/2025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a:t>
            </a:fld>
            <a:endParaRPr lang="en-US" sz="1000"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42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10/2/2025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315169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10/2/2025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a:t>
            </a:fld>
            <a:endParaRPr lang="en-US" sz="1000"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2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10/2/2025</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142206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lgn="r"/>
            <a:fld id="{3F9AFA87-1417-4992-ABD9-27C3BC8CC883}" type="datetimeFigureOut">
              <a:rPr lang="en-US" smtClean="0"/>
              <a:pPr algn="r"/>
              <a:t>10/2/2025</a:t>
            </a:fld>
            <a:endParaRPr lang="en-US" dirty="0"/>
          </a:p>
        </p:txBody>
      </p:sp>
      <p:sp>
        <p:nvSpPr>
          <p:cNvPr id="8" name="Footer Placeholder 7"/>
          <p:cNvSpPr>
            <a:spLocks noGrp="1"/>
          </p:cNvSpPr>
          <p:nvPr>
            <p:ph type="ftr" sz="quarter" idx="11"/>
          </p:nvPr>
        </p:nvSpPr>
        <p:spPr/>
        <p:txBody>
          <a:bodyPr/>
          <a:lstStyle/>
          <a:p>
            <a:endParaRPr lang="en-US" sz="1000" dirty="0"/>
          </a:p>
        </p:txBody>
      </p:sp>
      <p:sp>
        <p:nvSpPr>
          <p:cNvPr id="9" name="Slide Number Placeholder 8"/>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352506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lgn="r"/>
            <a:fld id="{3F9AFA87-1417-4992-ABD9-27C3BC8CC883}" type="datetimeFigureOut">
              <a:rPr lang="en-US" smtClean="0"/>
              <a:pPr algn="r"/>
              <a:t>10/2/2025</a:t>
            </a:fld>
            <a:endParaRPr lang="en-US" dirty="0"/>
          </a:p>
        </p:txBody>
      </p:sp>
      <p:sp>
        <p:nvSpPr>
          <p:cNvPr id="4" name="Footer Placeholder 3"/>
          <p:cNvSpPr>
            <a:spLocks noGrp="1"/>
          </p:cNvSpPr>
          <p:nvPr>
            <p:ph type="ftr" sz="quarter" idx="11"/>
          </p:nvPr>
        </p:nvSpPr>
        <p:spPr/>
        <p:txBody>
          <a:bodyPr/>
          <a:lstStyle/>
          <a:p>
            <a:endParaRPr lang="en-US" sz="1000" dirty="0"/>
          </a:p>
        </p:txBody>
      </p:sp>
      <p:sp>
        <p:nvSpPr>
          <p:cNvPr id="5" name="Slide Number Placeholder 4"/>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238719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3F9AFA87-1417-4992-ABD9-27C3BC8CC883}" type="datetimeFigureOut">
              <a:rPr lang="en-US" smtClean="0"/>
              <a:pPr algn="r"/>
              <a:t>10/2/2025</a:t>
            </a:fld>
            <a:endParaRPr lang="en-US" dirty="0"/>
          </a:p>
        </p:txBody>
      </p:sp>
      <p:sp>
        <p:nvSpPr>
          <p:cNvPr id="3" name="Footer Placeholder 2"/>
          <p:cNvSpPr>
            <a:spLocks noGrp="1"/>
          </p:cNvSpPr>
          <p:nvPr>
            <p:ph type="ftr" sz="quarter" idx="11"/>
          </p:nvPr>
        </p:nvSpPr>
        <p:spPr/>
        <p:txBody>
          <a:bodyPr/>
          <a:lstStyle/>
          <a:p>
            <a:endParaRPr lang="en-US" sz="1000" dirty="0"/>
          </a:p>
        </p:txBody>
      </p:sp>
      <p:sp>
        <p:nvSpPr>
          <p:cNvPr id="4" name="Slide Number Placeholder 3"/>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86478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10/2/2025</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86177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10/2/2025</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‹N°›</a:t>
            </a:fld>
            <a:endParaRPr lang="en-US" sz="1000"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66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lgn="r"/>
            <a:fld id="{3F9AFA87-1417-4992-ABD9-27C3BC8CC883}" type="datetimeFigureOut">
              <a:rPr lang="en-US" smtClean="0"/>
              <a:pPr algn="r"/>
              <a:t>10/2/2025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sz="1000"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B1E4CB7-CB13-4810-BF18-BE31AFC64F93}" type="slidenum">
              <a:rPr lang="en-US" smtClean="0"/>
              <a:pPr/>
              <a:t>‹N°›</a:t>
            </a:fld>
            <a:endParaRPr lang="en-US" sz="1000"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97844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hyperlink" Target="https://univ-cotedazur.fr/universite/responsabilite-ethique-et-universitaire/egalite-femmes-hommes/la-cellule-decoute-et-de-signale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hyperlink" Target="http://www.planning-familial.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mfpf.06%40free.fr" TargetMode="External"/><Relationship Id="rId5" Type="http://schemas.openxmlformats.org/officeDocument/2006/relationships/hyperlink" Target="https://www.cidff06.org/" TargetMode="External"/><Relationship Id="rId4" Type="http://schemas.openxmlformats.org/officeDocument/2006/relationships/hyperlink" Target="https://clasches.f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rmanda.manguito@univ-cotedazur.fr" TargetMode="External"/><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30.jp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52.jpe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hyperlink" Target="mailto:lorenzo2bruno@gmail.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hyperlink" Target="mailto:marine.coia@icloud.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marine.coia@icloud.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3.xml.rels><?xml version="1.0" encoding="UTF-8" standalone="yes"?>
<Relationships xmlns="http://schemas.openxmlformats.org/package/2006/relationships"><Relationship Id="rId3" Type="http://schemas.openxmlformats.org/officeDocument/2006/relationships/hyperlink" Target="mailto:.vesperini@hotmail.f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4.jpeg"/><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3" Type="http://schemas.openxmlformats.org/officeDocument/2006/relationships/hyperlink" Target="mailto:campus-carlone.ri@univ-cotedazur.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jpeg"/><Relationship Id="rId4" Type="http://schemas.openxmlformats.org/officeDocument/2006/relationships/image" Target="../media/image31.jpg"/></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hloe.guerville@univ-cotedazur.fr" TargetMode="External"/><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2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305EDA-DA42-4AF7-8AB3-FF8737FE1543}"/>
              </a:ext>
            </a:extLst>
          </p:cNvPr>
          <p:cNvPicPr>
            <a:picLocks noChangeAspect="1"/>
          </p:cNvPicPr>
          <p:nvPr/>
        </p:nvPicPr>
        <p:blipFill rotWithShape="1">
          <a:blip r:embed="rId3"/>
          <a:srcRect l="15584" r="18638"/>
          <a:stretch/>
        </p:blipFill>
        <p:spPr>
          <a:xfrm>
            <a:off x="6259923" y="0"/>
            <a:ext cx="6339666" cy="7020296"/>
          </a:xfrm>
          <a:prstGeom prst="rect">
            <a:avLst/>
          </a:prstGeom>
        </p:spPr>
      </p:pic>
      <p:sp>
        <p:nvSpPr>
          <p:cNvPr id="3" name="Sous-titre 2">
            <a:extLst>
              <a:ext uri="{FF2B5EF4-FFF2-40B4-BE49-F238E27FC236}">
                <a16:creationId xmlns:a16="http://schemas.microsoft.com/office/drawing/2014/main" id="{2AFB95FE-DDFE-40C6-91B2-D66C96157806}"/>
              </a:ext>
            </a:extLst>
          </p:cNvPr>
          <p:cNvSpPr>
            <a:spLocks noGrp="1"/>
          </p:cNvSpPr>
          <p:nvPr>
            <p:ph type="subTitle" idx="1"/>
          </p:nvPr>
        </p:nvSpPr>
        <p:spPr>
          <a:xfrm>
            <a:off x="4725768" y="4101286"/>
            <a:ext cx="2700944" cy="659993"/>
          </a:xfrm>
          <a:noFill/>
        </p:spPr>
        <p:txBody>
          <a:bodyPr vert="horz" lIns="91440" tIns="45720" rIns="91440" bIns="45720" rtlCol="0">
            <a:normAutofit/>
          </a:bodyPr>
          <a:lstStyle/>
          <a:p>
            <a:endParaRPr lang="en-US" sz="400">
              <a:solidFill>
                <a:srgbClr val="080808"/>
              </a:solidFill>
            </a:endParaRPr>
          </a:p>
          <a:p>
            <a:endParaRPr lang="en-US" sz="400">
              <a:solidFill>
                <a:srgbClr val="080808"/>
              </a:solidFill>
            </a:endParaRPr>
          </a:p>
          <a:p>
            <a:endParaRPr lang="en-US" sz="400">
              <a:solidFill>
                <a:srgbClr val="080808"/>
              </a:solidFill>
            </a:endParaRPr>
          </a:p>
          <a:p>
            <a:endParaRPr lang="en-US" sz="400">
              <a:solidFill>
                <a:srgbClr val="080808"/>
              </a:solidFill>
            </a:endParaRPr>
          </a:p>
          <a:p>
            <a:r>
              <a:rPr lang="en-US" sz="400">
                <a:solidFill>
                  <a:srgbClr val="080808"/>
                </a:solidFill>
              </a:rPr>
              <a:t>Armanda Manguito-Bouzy</a:t>
            </a:r>
          </a:p>
          <a:p>
            <a:r>
              <a:rPr lang="en-US" sz="400">
                <a:solidFill>
                  <a:srgbClr val="080808"/>
                </a:solidFill>
              </a:rPr>
              <a:t>Assesseure RI</a:t>
            </a:r>
          </a:p>
          <a:p>
            <a:endParaRPr lang="en-US" sz="400">
              <a:solidFill>
                <a:srgbClr val="080808"/>
              </a:solidFill>
            </a:endParaRPr>
          </a:p>
        </p:txBody>
      </p:sp>
      <p:pic>
        <p:nvPicPr>
          <p:cNvPr id="2" name="Picture 2">
            <a:extLst>
              <a:ext uri="{FF2B5EF4-FFF2-40B4-BE49-F238E27FC236}">
                <a16:creationId xmlns:a16="http://schemas.microsoft.com/office/drawing/2014/main" id="{81F5066B-4859-9D35-E042-7A5441132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8" y="-93375"/>
            <a:ext cx="1223329" cy="955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e signifie le drapeau brésilien ?">
            <a:extLst>
              <a:ext uri="{FF2B5EF4-FFF2-40B4-BE49-F238E27FC236}">
                <a16:creationId xmlns:a16="http://schemas.microsoft.com/office/drawing/2014/main" id="{276C8A36-BA6E-2CD5-393B-37DF23C38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569" y="-23735"/>
            <a:ext cx="1901215" cy="8730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e signifie le drapeau argentin ?">
            <a:extLst>
              <a:ext uri="{FF2B5EF4-FFF2-40B4-BE49-F238E27FC236}">
                <a16:creationId xmlns:a16="http://schemas.microsoft.com/office/drawing/2014/main" id="{48A1A307-D3C8-48E0-6620-66F5C66C5C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363" y="-18130"/>
            <a:ext cx="1957625" cy="8989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rapeau Côte d'Ivoire - Acheter drapeaux ivoiriens pas cher">
            <a:extLst>
              <a:ext uri="{FF2B5EF4-FFF2-40B4-BE49-F238E27FC236}">
                <a16:creationId xmlns:a16="http://schemas.microsoft.com/office/drawing/2014/main" id="{5BF8A9D1-07A7-A75D-B432-D9831C7936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3538" y="-9158"/>
            <a:ext cx="1409583" cy="10571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rapeau Vietnam / 145 cm X 90 cm / Livraison gratuite - Cdiscount Maison">
            <a:extLst>
              <a:ext uri="{FF2B5EF4-FFF2-40B4-BE49-F238E27FC236}">
                <a16:creationId xmlns:a16="http://schemas.microsoft.com/office/drawing/2014/main" id="{181A5583-B609-BCB4-6010-19CAA06763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37" y="1970659"/>
            <a:ext cx="1463785" cy="14637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Que signifie le drapeau mexicain ?">
            <a:extLst>
              <a:ext uri="{FF2B5EF4-FFF2-40B4-BE49-F238E27FC236}">
                <a16:creationId xmlns:a16="http://schemas.microsoft.com/office/drawing/2014/main" id="{F97781FC-7302-1614-6569-7DA868E0CB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2040" y="774308"/>
            <a:ext cx="2290008" cy="93031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e drapeau ukrainien symbole de liberté">
            <a:extLst>
              <a:ext uri="{FF2B5EF4-FFF2-40B4-BE49-F238E27FC236}">
                <a16:creationId xmlns:a16="http://schemas.microsoft.com/office/drawing/2014/main" id="{64B070CF-9648-E467-3AF1-8C4E0FD300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5174" y="1639844"/>
            <a:ext cx="2412123" cy="75378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rapeau Équateur - Acheter drapeaux équatoriens pas cher">
            <a:extLst>
              <a:ext uri="{FF2B5EF4-FFF2-40B4-BE49-F238E27FC236}">
                <a16:creationId xmlns:a16="http://schemas.microsoft.com/office/drawing/2014/main" id="{EEB2320D-3FA3-25CF-789E-CB5789BF46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66" y="848555"/>
            <a:ext cx="1565564" cy="11741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rapeau Officiel des Etats-Unis - Drapeau Officiel pour mât - MACAP">
            <a:extLst>
              <a:ext uri="{FF2B5EF4-FFF2-40B4-BE49-F238E27FC236}">
                <a16:creationId xmlns:a16="http://schemas.microsoft.com/office/drawing/2014/main" id="{AF8645C1-A673-CC52-F391-660E50358C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16554" y="835788"/>
            <a:ext cx="1209738" cy="120973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rapeau d'Inde - Mon-drapeau.com">
            <a:extLst>
              <a:ext uri="{FF2B5EF4-FFF2-40B4-BE49-F238E27FC236}">
                <a16:creationId xmlns:a16="http://schemas.microsoft.com/office/drawing/2014/main" id="{7DAC4280-B81B-744E-6463-39D7A6232C7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42540" y="818514"/>
            <a:ext cx="1330712" cy="133071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rapeau Bolivie - Acheter drapeaux boliviens pas cher">
            <a:extLst>
              <a:ext uri="{FF2B5EF4-FFF2-40B4-BE49-F238E27FC236}">
                <a16:creationId xmlns:a16="http://schemas.microsoft.com/office/drawing/2014/main" id="{12A5A126-7A5B-F34C-8DF0-61C54D30A74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5370" y="2056929"/>
            <a:ext cx="1809092" cy="135681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Drapeau de la Colombie - Mon-drapeau.com">
            <a:extLst>
              <a:ext uri="{FF2B5EF4-FFF2-40B4-BE49-F238E27FC236}">
                <a16:creationId xmlns:a16="http://schemas.microsoft.com/office/drawing/2014/main" id="{21CC40B6-0443-8607-9AC8-2BED393706E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70425" y="2028439"/>
            <a:ext cx="1330714" cy="133071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Le Pérou - Drapeau ≡ Voyage - Carte - Plan">
            <a:extLst>
              <a:ext uri="{FF2B5EF4-FFF2-40B4-BE49-F238E27FC236}">
                <a16:creationId xmlns:a16="http://schemas.microsoft.com/office/drawing/2014/main" id="{78CD3A9F-B702-02FE-A345-C95D83D4F8C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08850" y="2235463"/>
            <a:ext cx="1209738" cy="120973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Drapeau de l'Égypte – Média LAROUSSE">
            <a:extLst>
              <a:ext uri="{FF2B5EF4-FFF2-40B4-BE49-F238E27FC236}">
                <a16:creationId xmlns:a16="http://schemas.microsoft.com/office/drawing/2014/main" id="{5F3AA712-6E3F-0E5B-AE93-3FC85DFE7B0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22318" y="2342171"/>
            <a:ext cx="1243750" cy="8291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Union Jack : les 4 drapeaux du Royaume-Uni">
            <a:extLst>
              <a:ext uri="{FF2B5EF4-FFF2-40B4-BE49-F238E27FC236}">
                <a16:creationId xmlns:a16="http://schemas.microsoft.com/office/drawing/2014/main" id="{37FD1C68-773D-944F-9DE4-7AE303CBF27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959" y="3418312"/>
            <a:ext cx="1789068" cy="1190547"/>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Achat drapeau du Sénégal à installer sur un mât - DOUBLET">
            <a:extLst>
              <a:ext uri="{FF2B5EF4-FFF2-40B4-BE49-F238E27FC236}">
                <a16:creationId xmlns:a16="http://schemas.microsoft.com/office/drawing/2014/main" id="{4A415C4A-3D69-F62D-FDE4-F9ECE5D5193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80168" y="3367466"/>
            <a:ext cx="1209738" cy="120973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Drapeau du Maroc - Mon-drapeau.com">
            <a:extLst>
              <a:ext uri="{FF2B5EF4-FFF2-40B4-BE49-F238E27FC236}">
                <a16:creationId xmlns:a16="http://schemas.microsoft.com/office/drawing/2014/main" id="{4B653B66-5D0B-6310-3F34-A9DDF8C422E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38997" y="3298863"/>
            <a:ext cx="1267120" cy="126712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Acheter Drapeau Chine - 7 tailles disponibles | Signalétique Express">
            <a:extLst>
              <a:ext uri="{FF2B5EF4-FFF2-40B4-BE49-F238E27FC236}">
                <a16:creationId xmlns:a16="http://schemas.microsoft.com/office/drawing/2014/main" id="{4C5931A4-95F5-2D61-49C7-FED48C2DE7B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13127" y="3298665"/>
            <a:ext cx="1330712" cy="1330712"/>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Drapeau Gabon / Gabonais / Flag / 145 cm x 90 cm - Cdiscount Maison">
            <a:extLst>
              <a:ext uri="{FF2B5EF4-FFF2-40B4-BE49-F238E27FC236}">
                <a16:creationId xmlns:a16="http://schemas.microsoft.com/office/drawing/2014/main" id="{86C06D28-7F87-1DA2-DDAD-8270F1E008D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26317" y="3489314"/>
            <a:ext cx="1103437" cy="1103437"/>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F864C0BC-FC2C-64B3-E269-3C3A8F96860F}"/>
              </a:ext>
            </a:extLst>
          </p:cNvPr>
          <p:cNvSpPr txBox="1"/>
          <p:nvPr/>
        </p:nvSpPr>
        <p:spPr>
          <a:xfrm>
            <a:off x="3303703" y="-2147483648"/>
            <a:ext cx="10458650" cy="369332"/>
          </a:xfrm>
          <a:prstGeom prst="rect">
            <a:avLst/>
          </a:prstGeom>
          <a:noFill/>
        </p:spPr>
        <p:txBody>
          <a:bodyPr wrap="square" rtlCol="0">
            <a:spAutoFit/>
          </a:bodyPr>
          <a:lstStyle/>
          <a:p>
            <a:endParaRPr lang="fr-FR" dirty="0"/>
          </a:p>
        </p:txBody>
      </p:sp>
      <p:sp>
        <p:nvSpPr>
          <p:cNvPr id="7" name="AutoShape 6" descr="Drapeau Italie">
            <a:extLst>
              <a:ext uri="{FF2B5EF4-FFF2-40B4-BE49-F238E27FC236}">
                <a16:creationId xmlns:a16="http://schemas.microsoft.com/office/drawing/2014/main" id="{FD8F3020-B2FE-467A-8DEC-C063CCA1298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6" name="Picture 8" descr="Les drapeaux des 27 Etats membres ainsi que le drapeau européen flottent devant le Parlement européen à Strasbourg">
            <a:extLst>
              <a:ext uri="{FF2B5EF4-FFF2-40B4-BE49-F238E27FC236}">
                <a16:creationId xmlns:a16="http://schemas.microsoft.com/office/drawing/2014/main" id="{828920FA-B52B-466B-BDBD-1AFACB6BBF2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34672" y="-5857"/>
            <a:ext cx="633966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Logo Label bienvenue en France">
            <a:extLst>
              <a:ext uri="{FF2B5EF4-FFF2-40B4-BE49-F238E27FC236}">
                <a16:creationId xmlns:a16="http://schemas.microsoft.com/office/drawing/2014/main" id="{17953B1D-4534-4492-9C57-E13CB32C45C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85168" y="4853879"/>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Selected0">
            <a:extLst>
              <a:ext uri="{FF2B5EF4-FFF2-40B4-BE49-F238E27FC236}">
                <a16:creationId xmlns:a16="http://schemas.microsoft.com/office/drawing/2014/main" id="{2F63D831-F1D8-4235-93B8-774D9831F9C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4226" y="5137510"/>
            <a:ext cx="4167731" cy="104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82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43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3FC423C-5840-2E39-D70C-68FA9B94315F}"/>
              </a:ext>
            </a:extLst>
          </p:cNvPr>
          <p:cNvSpPr>
            <a:spLocks noGrp="1"/>
          </p:cNvSpPr>
          <p:nvPr>
            <p:ph type="title"/>
          </p:nvPr>
        </p:nvSpPr>
        <p:spPr>
          <a:xfrm>
            <a:off x="321732" y="4498109"/>
            <a:ext cx="6796714" cy="1894173"/>
          </a:xfrm>
        </p:spPr>
        <p:txBody>
          <a:bodyPr>
            <a:normAutofit/>
          </a:bodyPr>
          <a:lstStyle/>
          <a:p>
            <a:pPr algn="ctr"/>
            <a:r>
              <a:rPr lang="fr-FR" sz="3600" dirty="0">
                <a:solidFill>
                  <a:schemeClr val="bg1"/>
                </a:solidFill>
                <a:latin typeface="Algerian" panose="04020705040A02060702" pitchFamily="82" charset="0"/>
              </a:rPr>
              <a:t>CAMPUS GEORGES </a:t>
            </a:r>
            <a:r>
              <a:rPr lang="fr-FR" sz="3600" b="1" dirty="0" err="1">
                <a:solidFill>
                  <a:schemeClr val="bg1"/>
                </a:solidFill>
                <a:latin typeface="Algerian" panose="04020705040A02060702" pitchFamily="82" charset="0"/>
              </a:rPr>
              <a:t>méliès</a:t>
            </a:r>
            <a:br>
              <a:rPr lang="fr-FR" sz="3600" b="1" dirty="0">
                <a:solidFill>
                  <a:schemeClr val="bg1"/>
                </a:solidFill>
                <a:latin typeface="Algerian" panose="04020705040A02060702" pitchFamily="82" charset="0"/>
              </a:rPr>
            </a:br>
            <a:r>
              <a:rPr lang="fr-FR" sz="2400" dirty="0">
                <a:solidFill>
                  <a:schemeClr val="bg1"/>
                </a:solidFill>
              </a:rPr>
              <a:t>dédié aux </a:t>
            </a:r>
            <a:r>
              <a:rPr lang="fr-FR" sz="2400" b="1" dirty="0">
                <a:solidFill>
                  <a:schemeClr val="bg1"/>
                </a:solidFill>
              </a:rPr>
              <a:t>écritures créatives</a:t>
            </a:r>
            <a:r>
              <a:rPr lang="fr-FR" sz="2400" dirty="0">
                <a:solidFill>
                  <a:schemeClr val="bg1"/>
                </a:solidFill>
              </a:rPr>
              <a:t>, aux métiers de l’image, du son, de l’audiovisuel, de la post-production, etc.</a:t>
            </a:r>
            <a:endParaRPr lang="fr-FR" sz="2400" dirty="0">
              <a:solidFill>
                <a:schemeClr val="bg1"/>
              </a:solidFill>
              <a:latin typeface="Algerian" panose="04020705040A02060702" pitchFamily="82" charset="0"/>
            </a:endParaRPr>
          </a:p>
        </p:txBody>
      </p:sp>
      <p:pic>
        <p:nvPicPr>
          <p:cNvPr id="4" name="Picture 2" descr="Université du cinéma, campus Georges Méliès | Infociments">
            <a:extLst>
              <a:ext uri="{FF2B5EF4-FFF2-40B4-BE49-F238E27FC236}">
                <a16:creationId xmlns:a16="http://schemas.microsoft.com/office/drawing/2014/main" id="{2A016A2C-B899-9D2F-8DAF-ECFE6338A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0213" b="2"/>
          <a:stretch>
            <a:fillRect/>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BEFD91C7-1D13-0801-A53C-B36BA920B646}"/>
              </a:ext>
            </a:extLst>
          </p:cNvPr>
          <p:cNvSpPr>
            <a:spLocks noGrp="1"/>
          </p:cNvSpPr>
          <p:nvPr>
            <p:ph idx="1"/>
          </p:nvPr>
        </p:nvSpPr>
        <p:spPr>
          <a:xfrm>
            <a:off x="7582563" y="917724"/>
            <a:ext cx="4281890" cy="5474557"/>
          </a:xfrm>
        </p:spPr>
        <p:txBody>
          <a:bodyPr anchor="ctr">
            <a:normAutofit fontScale="77500" lnSpcReduction="20000"/>
          </a:bodyPr>
          <a:lstStyle/>
          <a:p>
            <a:pPr>
              <a:buFont typeface="Arial" panose="020B0604020202020204" pitchFamily="34" charset="0"/>
              <a:buChar char="•"/>
            </a:pPr>
            <a:r>
              <a:rPr lang="fr-FR" sz="2600" b="1" dirty="0">
                <a:solidFill>
                  <a:schemeClr val="bg1"/>
                </a:solidFill>
                <a:latin typeface="Atyp Display"/>
              </a:rPr>
              <a:t>Master – parcours jeux vidéos, image, Créativité (MAJIC)</a:t>
            </a:r>
          </a:p>
          <a:p>
            <a:pPr>
              <a:buFont typeface="Arial" panose="020B0604020202020204" pitchFamily="34" charset="0"/>
              <a:buChar char="•"/>
            </a:pPr>
            <a:r>
              <a:rPr lang="fr-FR" sz="2600" b="1" dirty="0">
                <a:solidFill>
                  <a:schemeClr val="bg1"/>
                </a:solidFill>
                <a:latin typeface="Atyp Display"/>
              </a:rPr>
              <a:t>DU – scénarios et narrations</a:t>
            </a:r>
          </a:p>
          <a:p>
            <a:pPr>
              <a:buFont typeface="Arial" panose="020B0604020202020204" pitchFamily="34" charset="0"/>
              <a:buChar char="•"/>
            </a:pPr>
            <a:r>
              <a:rPr lang="fr-FR" sz="2600" b="1" dirty="0">
                <a:solidFill>
                  <a:schemeClr val="bg1"/>
                </a:solidFill>
                <a:latin typeface="Atyp Display"/>
              </a:rPr>
              <a:t>Master – </a:t>
            </a:r>
            <a:r>
              <a:rPr lang="fr-FR" sz="2600" b="1" dirty="0" err="1">
                <a:solidFill>
                  <a:schemeClr val="bg1"/>
                </a:solidFill>
                <a:latin typeface="Atyp Display"/>
              </a:rPr>
              <a:t>sound</a:t>
            </a:r>
            <a:r>
              <a:rPr lang="fr-FR" sz="2600" b="1" dirty="0">
                <a:solidFill>
                  <a:schemeClr val="bg1"/>
                </a:solidFill>
                <a:latin typeface="Atyp Display"/>
              </a:rPr>
              <a:t> design et musique à l’écran</a:t>
            </a:r>
          </a:p>
          <a:p>
            <a:pPr>
              <a:buFont typeface="Arial" panose="020B0604020202020204" pitchFamily="34" charset="0"/>
              <a:buChar char="•"/>
            </a:pPr>
            <a:r>
              <a:rPr lang="fr-FR" sz="2600" b="1" dirty="0">
                <a:solidFill>
                  <a:schemeClr val="bg1"/>
                </a:solidFill>
                <a:latin typeface="Atyp Display"/>
              </a:rPr>
              <a:t>DU – création et développement de formats audiovisuels (en partenariat avec </a:t>
            </a:r>
            <a:r>
              <a:rPr lang="fr-FR" sz="2600" b="1" dirty="0" err="1">
                <a:solidFill>
                  <a:schemeClr val="bg1"/>
                </a:solidFill>
                <a:latin typeface="Atyp Display"/>
              </a:rPr>
              <a:t>Banijay</a:t>
            </a:r>
            <a:r>
              <a:rPr lang="fr-FR" sz="2600" b="1" dirty="0">
                <a:solidFill>
                  <a:schemeClr val="bg1"/>
                </a:solidFill>
                <a:latin typeface="Atyp Display"/>
              </a:rPr>
              <a:t>, leader indépendant de la production audiovisuelle mondiale)</a:t>
            </a:r>
          </a:p>
          <a:p>
            <a:pPr>
              <a:buFont typeface="Arial" panose="020B0604020202020204" pitchFamily="34" charset="0"/>
              <a:buChar char="•"/>
            </a:pPr>
            <a:r>
              <a:rPr lang="fr-FR" sz="2600" b="1" dirty="0">
                <a:solidFill>
                  <a:schemeClr val="bg1"/>
                </a:solidFill>
                <a:latin typeface="Atyp Display"/>
              </a:rPr>
              <a:t>DU – études cinématographiques</a:t>
            </a:r>
          </a:p>
          <a:p>
            <a:pPr>
              <a:buFont typeface="Arial" panose="020B0604020202020204" pitchFamily="34" charset="0"/>
              <a:buChar char="•"/>
            </a:pPr>
            <a:endParaRPr lang="fr-FR" sz="2600" b="1" dirty="0">
              <a:solidFill>
                <a:schemeClr val="bg1"/>
              </a:solidFill>
              <a:latin typeface="Atyp Display"/>
            </a:endParaRPr>
          </a:p>
          <a:p>
            <a:r>
              <a:rPr lang="fr-FR" sz="2600" b="1" dirty="0">
                <a:solidFill>
                  <a:schemeClr val="bg1"/>
                </a:solidFill>
                <a:latin typeface="Algerian" panose="04020705040A02060702" pitchFamily="82" charset="0"/>
              </a:rPr>
              <a:t>Formations courtes :</a:t>
            </a:r>
          </a:p>
          <a:p>
            <a:pPr>
              <a:buFont typeface="Arial" panose="020B0604020202020204" pitchFamily="34" charset="0"/>
              <a:buChar char="•"/>
            </a:pPr>
            <a:r>
              <a:rPr lang="fr-FR" sz="2600" b="1" dirty="0">
                <a:solidFill>
                  <a:schemeClr val="bg1"/>
                </a:solidFill>
                <a:latin typeface="Atyp Display"/>
              </a:rPr>
              <a:t>DU – écrire pour le doublage</a:t>
            </a:r>
          </a:p>
          <a:p>
            <a:pPr>
              <a:buFont typeface="Arial" panose="020B0604020202020204" pitchFamily="34" charset="0"/>
              <a:buChar char="•"/>
            </a:pPr>
            <a:r>
              <a:rPr lang="fr-FR" sz="2600" b="1" dirty="0">
                <a:solidFill>
                  <a:schemeClr val="bg1"/>
                </a:solidFill>
                <a:latin typeface="Atyp Display"/>
              </a:rPr>
              <a:t>DU – design d’expériences numériques</a:t>
            </a:r>
          </a:p>
          <a:p>
            <a:pPr>
              <a:buFont typeface="Arial" panose="020B0604020202020204" pitchFamily="34" charset="0"/>
              <a:buChar char="•"/>
            </a:pPr>
            <a:r>
              <a:rPr lang="fr-FR" sz="2600" b="1" dirty="0">
                <a:solidFill>
                  <a:schemeClr val="bg1"/>
                </a:solidFill>
                <a:latin typeface="Atyp Display"/>
              </a:rPr>
              <a:t>DU – </a:t>
            </a:r>
            <a:r>
              <a:rPr lang="fr-FR" sz="2600" b="1" dirty="0" err="1">
                <a:solidFill>
                  <a:schemeClr val="bg1"/>
                </a:solidFill>
                <a:latin typeface="Atyp Display"/>
              </a:rPr>
              <a:t>showrunner</a:t>
            </a:r>
            <a:endParaRPr lang="fr-FR" sz="2600" b="1" dirty="0">
              <a:solidFill>
                <a:schemeClr val="bg1"/>
              </a:solidFill>
              <a:latin typeface="Atyp Display"/>
            </a:endParaRPr>
          </a:p>
          <a:p>
            <a:endParaRPr lang="en-US" dirty="0">
              <a:solidFill>
                <a:srgbClr val="FFFFFF"/>
              </a:solidFill>
            </a:endParaRPr>
          </a:p>
        </p:txBody>
      </p:sp>
    </p:spTree>
    <p:extLst>
      <p:ext uri="{BB962C8B-B14F-4D97-AF65-F5344CB8AC3E}">
        <p14:creationId xmlns:p14="http://schemas.microsoft.com/office/powerpoint/2010/main" val="175494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C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Amphithéâtre | MaCI - Université Grenoble Alpes">
            <a:extLst>
              <a:ext uri="{FF2B5EF4-FFF2-40B4-BE49-F238E27FC236}">
                <a16:creationId xmlns:a16="http://schemas.microsoft.com/office/drawing/2014/main" id="{474BC407-92F5-B58D-1B7C-9B72D0537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357" r="20552"/>
          <a:stretch>
            <a:fillRect/>
          </a:stretch>
        </p:blipFill>
        <p:spPr bwMode="auto">
          <a:xfrm>
            <a:off x="6096000" y="640080"/>
            <a:ext cx="5455921" cy="5577840"/>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E073439A-0513-4760-B590-6025323066A4}"/>
              </a:ext>
            </a:extLst>
          </p:cNvPr>
          <p:cNvSpPr>
            <a:spLocks noGrp="1"/>
          </p:cNvSpPr>
          <p:nvPr>
            <p:ph type="title"/>
          </p:nvPr>
        </p:nvSpPr>
        <p:spPr>
          <a:xfrm>
            <a:off x="627055" y="428435"/>
            <a:ext cx="4573603" cy="1813306"/>
          </a:xfrm>
        </p:spPr>
        <p:txBody>
          <a:bodyPr>
            <a:normAutofit fontScale="90000"/>
          </a:bodyPr>
          <a:lstStyle/>
          <a:p>
            <a:pPr algn="ctr"/>
            <a:r>
              <a:rPr lang="fr-FR" sz="4000" b="1" dirty="0">
                <a:solidFill>
                  <a:schemeClr val="bg1"/>
                </a:solidFill>
                <a:latin typeface="Algerian" panose="04020705040A02060702" pitchFamily="82" charset="0"/>
              </a:rPr>
              <a:t>VOTRE VIE au sein de </a:t>
            </a:r>
            <a:r>
              <a:rPr lang="fr-FR" sz="4000" b="1" dirty="0" err="1">
                <a:solidFill>
                  <a:schemeClr val="bg1"/>
                </a:solidFill>
                <a:latin typeface="Algerian" panose="04020705040A02060702" pitchFamily="82" charset="0"/>
              </a:rPr>
              <a:t>l’eur</a:t>
            </a:r>
            <a:r>
              <a:rPr lang="fr-FR" sz="4000" b="1" dirty="0">
                <a:solidFill>
                  <a:schemeClr val="bg1"/>
                </a:solidFill>
                <a:latin typeface="Algerian" panose="04020705040A02060702" pitchFamily="82" charset="0"/>
              </a:rPr>
              <a:t> </a:t>
            </a:r>
            <a:br>
              <a:rPr lang="fr-FR" sz="4000" b="1" dirty="0">
                <a:solidFill>
                  <a:schemeClr val="bg1"/>
                </a:solidFill>
                <a:latin typeface="Algerian" panose="04020705040A02060702" pitchFamily="82" charset="0"/>
              </a:rPr>
            </a:br>
            <a:r>
              <a:rPr lang="fr-FR" sz="4000" b="1" dirty="0">
                <a:solidFill>
                  <a:schemeClr val="bg1"/>
                </a:solidFill>
                <a:latin typeface="Algerian" panose="04020705040A02060702" pitchFamily="82" charset="0"/>
              </a:rPr>
              <a:t>et du portail</a:t>
            </a:r>
            <a:br>
              <a:rPr lang="fr-FR" sz="5400" b="1" dirty="0">
                <a:solidFill>
                  <a:schemeClr val="bg1"/>
                </a:solidFill>
                <a:latin typeface="Algerian" panose="04020705040A02060702" pitchFamily="82" charset="0"/>
              </a:rPr>
            </a:br>
            <a:endParaRPr lang="fr-FR" dirty="0">
              <a:solidFill>
                <a:schemeClr val="bg1"/>
              </a:solidFill>
            </a:endParaRPr>
          </a:p>
        </p:txBody>
      </p:sp>
      <p:pic>
        <p:nvPicPr>
          <p:cNvPr id="6" name="imageSelected0">
            <a:extLst>
              <a:ext uri="{FF2B5EF4-FFF2-40B4-BE49-F238E27FC236}">
                <a16:creationId xmlns:a16="http://schemas.microsoft.com/office/drawing/2014/main" id="{D1347BA8-3115-42D3-BD51-2CD0DF52A6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791" y="3583709"/>
            <a:ext cx="5047867" cy="15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26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AA4C64A-BAF9-4028-A4D7-A7E71FFF4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5141002"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2E44EC6D-D5C1-4DEB-ABD8-285AEBD4D6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3702D0B6-D049-7FA0-AE78-1292D91FFAF0}"/>
              </a:ext>
            </a:extLst>
          </p:cNvPr>
          <p:cNvSpPr>
            <a:spLocks noGrp="1"/>
          </p:cNvSpPr>
          <p:nvPr>
            <p:ph idx="1"/>
          </p:nvPr>
        </p:nvSpPr>
        <p:spPr>
          <a:xfrm>
            <a:off x="397164" y="387296"/>
            <a:ext cx="5226757" cy="5830624"/>
          </a:xfrm>
        </p:spPr>
        <p:txBody>
          <a:bodyPr>
            <a:normAutofit/>
          </a:bodyPr>
          <a:lstStyle/>
          <a:p>
            <a:r>
              <a:rPr lang="fr-FR" sz="2800" b="1" dirty="0"/>
              <a:t>IA (Inscriptions administratives)</a:t>
            </a:r>
          </a:p>
          <a:p>
            <a:endParaRPr lang="fr-FR" sz="2800" b="1" dirty="0"/>
          </a:p>
          <a:p>
            <a:endParaRPr lang="fr-FR" sz="2800" b="1" dirty="0"/>
          </a:p>
          <a:p>
            <a:r>
              <a:rPr lang="fr-FR" sz="2800" b="1" dirty="0"/>
              <a:t>IP (Inscriptions pédagogiques</a:t>
            </a:r>
            <a:r>
              <a:rPr lang="fr-FR" b="1" dirty="0"/>
              <a:t>)</a:t>
            </a:r>
            <a:endParaRPr lang="en-US" b="1" dirty="0"/>
          </a:p>
        </p:txBody>
      </p:sp>
      <p:pic>
        <p:nvPicPr>
          <p:cNvPr id="8" name="Picture 2" descr="Université du cinéma, campus Georges Méliès | Infociments">
            <a:extLst>
              <a:ext uri="{FF2B5EF4-FFF2-40B4-BE49-F238E27FC236}">
                <a16:creationId xmlns:a16="http://schemas.microsoft.com/office/drawing/2014/main" id="{7461E76C-72C2-48A9-B122-7B49E22E1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559" r="32437"/>
          <a:stretch>
            <a:fillRect/>
          </a:stretch>
        </p:blipFill>
        <p:spPr bwMode="auto">
          <a:xfrm>
            <a:off x="5626824" y="321732"/>
            <a:ext cx="3798244" cy="36748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D3AF2C15-C5DF-435E-B572-4D1DC7EEE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1732"/>
            <a:ext cx="2286920" cy="273281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2A1BC2-B662-423F-BC9A-33370B432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825" y="4157448"/>
            <a:ext cx="3798245" cy="23026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4">
            <a:extLst>
              <a:ext uri="{FF2B5EF4-FFF2-40B4-BE49-F238E27FC236}">
                <a16:creationId xmlns:a16="http://schemas.microsoft.com/office/drawing/2014/main" id="{9666636E-E6CD-638B-D163-085A64741F34}"/>
              </a:ext>
            </a:extLst>
          </p:cNvPr>
          <p:cNvPicPr>
            <a:picLocks noChangeAspect="1"/>
          </p:cNvPicPr>
          <p:nvPr/>
        </p:nvPicPr>
        <p:blipFill>
          <a:blip r:embed="rId3">
            <a:extLst>
              <a:ext uri="{28A0092B-C50C-407E-A947-70E740481C1C}">
                <a14:useLocalDpi xmlns:a14="http://schemas.microsoft.com/office/drawing/2010/main" val="0"/>
              </a:ext>
            </a:extLst>
          </a:blip>
          <a:srcRect r="6178" b="6"/>
          <a:stretch>
            <a:fillRect/>
          </a:stretch>
        </p:blipFill>
        <p:spPr>
          <a:xfrm>
            <a:off x="9583349" y="3210267"/>
            <a:ext cx="2286921" cy="3249800"/>
          </a:xfrm>
          <a:prstGeom prst="rect">
            <a:avLst/>
          </a:prstGeom>
        </p:spPr>
      </p:pic>
      <p:sp>
        <p:nvSpPr>
          <p:cNvPr id="6" name="Titre 5">
            <a:extLst>
              <a:ext uri="{FF2B5EF4-FFF2-40B4-BE49-F238E27FC236}">
                <a16:creationId xmlns:a16="http://schemas.microsoft.com/office/drawing/2014/main" id="{0D8E1E3A-7614-49EE-A97B-5A592006B90A}"/>
              </a:ext>
            </a:extLst>
          </p:cNvPr>
          <p:cNvSpPr>
            <a:spLocks noGrp="1"/>
          </p:cNvSpPr>
          <p:nvPr>
            <p:ph type="title"/>
          </p:nvPr>
        </p:nvSpPr>
        <p:spPr>
          <a:xfrm>
            <a:off x="324641" y="4460212"/>
            <a:ext cx="5146811" cy="1697092"/>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fr-FR" sz="2400" b="1" dirty="0">
                <a:solidFill>
                  <a:schemeClr val="tx1"/>
                </a:solidFill>
              </a:rPr>
              <a:t>UE </a:t>
            </a:r>
            <a:br>
              <a:rPr lang="fr-FR" sz="2400" b="1" dirty="0">
                <a:solidFill>
                  <a:schemeClr val="tx1"/>
                </a:solidFill>
              </a:rPr>
            </a:br>
            <a:r>
              <a:rPr lang="fr-FR" sz="2400" b="1" dirty="0">
                <a:solidFill>
                  <a:schemeClr val="tx1"/>
                </a:solidFill>
              </a:rPr>
              <a:t>(Unité d’enseignement) D’OUVERTURE</a:t>
            </a:r>
          </a:p>
        </p:txBody>
      </p:sp>
      <p:sp>
        <p:nvSpPr>
          <p:cNvPr id="5" name="Flèche : bas 4">
            <a:extLst>
              <a:ext uri="{FF2B5EF4-FFF2-40B4-BE49-F238E27FC236}">
                <a16:creationId xmlns:a16="http://schemas.microsoft.com/office/drawing/2014/main" id="{AD9BF17A-9D9F-4BF0-A893-944699F0AE50}"/>
              </a:ext>
            </a:extLst>
          </p:cNvPr>
          <p:cNvSpPr/>
          <p:nvPr/>
        </p:nvSpPr>
        <p:spPr>
          <a:xfrm>
            <a:off x="2223942" y="2966389"/>
            <a:ext cx="1085976" cy="1191059"/>
          </a:xfrm>
          <a:prstGeom prst="downArrow">
            <a:avLst>
              <a:gd name="adj1" fmla="val 14165"/>
              <a:gd name="adj2" fmla="val 45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bas 6">
            <a:extLst>
              <a:ext uri="{FF2B5EF4-FFF2-40B4-BE49-F238E27FC236}">
                <a16:creationId xmlns:a16="http://schemas.microsoft.com/office/drawing/2014/main" id="{B2EE22FD-0529-493B-78A8-5B3B5789E6B9}"/>
              </a:ext>
            </a:extLst>
          </p:cNvPr>
          <p:cNvSpPr/>
          <p:nvPr/>
        </p:nvSpPr>
        <p:spPr>
          <a:xfrm>
            <a:off x="2243884" y="956743"/>
            <a:ext cx="1085976" cy="1191059"/>
          </a:xfrm>
          <a:prstGeom prst="downArrow">
            <a:avLst>
              <a:gd name="adj1" fmla="val 14165"/>
              <a:gd name="adj2" fmla="val 45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Selected0">
            <a:extLst>
              <a:ext uri="{FF2B5EF4-FFF2-40B4-BE49-F238E27FC236}">
                <a16:creationId xmlns:a16="http://schemas.microsoft.com/office/drawing/2014/main" id="{B43FE5BB-00A6-5D7C-2547-21BDAF1EFB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3096" y="1465677"/>
            <a:ext cx="1946171" cy="58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Logo Label bienvenue en France">
            <a:extLst>
              <a:ext uri="{FF2B5EF4-FFF2-40B4-BE49-F238E27FC236}">
                <a16:creationId xmlns:a16="http://schemas.microsoft.com/office/drawing/2014/main" id="{267513B2-F1E5-CFCD-535C-3EF1518BEE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817" y="4393047"/>
            <a:ext cx="1764257" cy="176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60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C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0C11F9D-76DC-6E2C-25DC-153BCFD36A40}"/>
              </a:ext>
            </a:extLst>
          </p:cNvPr>
          <p:cNvSpPr>
            <a:spLocks noGrp="1"/>
          </p:cNvSpPr>
          <p:nvPr>
            <p:ph type="title"/>
          </p:nvPr>
        </p:nvSpPr>
        <p:spPr>
          <a:xfrm>
            <a:off x="1024129" y="585216"/>
            <a:ext cx="3779085" cy="1499616"/>
          </a:xfrm>
        </p:spPr>
        <p:txBody>
          <a:bodyPr>
            <a:normAutofit/>
          </a:bodyPr>
          <a:lstStyle/>
          <a:p>
            <a:endParaRPr lang="fr-FR">
              <a:solidFill>
                <a:srgbClr val="FFFFFF"/>
              </a:solidFill>
            </a:endParaRPr>
          </a:p>
        </p:txBody>
      </p:sp>
      <p:cxnSp>
        <p:nvCxnSpPr>
          <p:cNvPr id="13" name="Straight Connector 12">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Amphithéâtre | MaCI - Université Grenoble Alpes">
            <a:extLst>
              <a:ext uri="{FF2B5EF4-FFF2-40B4-BE49-F238E27FC236}">
                <a16:creationId xmlns:a16="http://schemas.microsoft.com/office/drawing/2014/main" id="{93D72E96-D60E-7518-62E9-997648D0B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357" r="20552"/>
          <a:stretch>
            <a:fillRect/>
          </a:stretch>
        </p:blipFill>
        <p:spPr bwMode="auto">
          <a:xfrm>
            <a:off x="6096000" y="640080"/>
            <a:ext cx="5455921" cy="5577840"/>
          </a:xfrm>
          <a:prstGeom prst="rect">
            <a:avLst/>
          </a:prstGeom>
          <a:noFill/>
          <a:extLst>
            <a:ext uri="{909E8E84-426E-40DD-AFC4-6F175D3DCCD1}">
              <a14:hiddenFill xmlns:a14="http://schemas.microsoft.com/office/drawing/2010/main">
                <a:solidFill>
                  <a:srgbClr val="FFFFFF"/>
                </a:solidFill>
              </a14:hiddenFill>
            </a:ext>
          </a:extLst>
        </p:spPr>
      </p:pic>
      <p:sp>
        <p:nvSpPr>
          <p:cNvPr id="5" name="Parchemin horizontal 3"/>
          <p:cNvSpPr>
            <a:spLocks noGrp="1"/>
          </p:cNvSpPr>
          <p:nvPr>
            <p:ph idx="1"/>
          </p:nvPr>
        </p:nvSpPr>
        <p:spPr>
          <a:xfrm>
            <a:off x="55729" y="195996"/>
            <a:ext cx="5357090" cy="1888836"/>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normAutofit fontScale="92500" lnSpcReduction="10000"/>
          </a:bodyPr>
          <a:lstStyle/>
          <a:p>
            <a:pPr algn="ctr"/>
            <a:r>
              <a:rPr lang="fr-FR" sz="2800" b="1" dirty="0">
                <a:solidFill>
                  <a:schemeClr val="tx1"/>
                </a:solidFill>
                <a:latin typeface="Book Antiqua" panose="02040602050305030304" pitchFamily="18" charset="0"/>
              </a:rPr>
              <a:t>À la fin de votre IP, éditer votre contrat pédagogique, le seul document faisant foi de votre inscription</a:t>
            </a:r>
            <a:r>
              <a:rPr lang="fr-FR" b="1" dirty="0"/>
              <a:t>. </a:t>
            </a:r>
            <a:endParaRPr lang="fr-FR" dirty="0"/>
          </a:p>
        </p:txBody>
      </p:sp>
      <p:sp>
        <p:nvSpPr>
          <p:cNvPr id="6" name="Parchemin horizontal 4"/>
          <p:cNvSpPr/>
          <p:nvPr/>
        </p:nvSpPr>
        <p:spPr>
          <a:xfrm>
            <a:off x="55729" y="4848576"/>
            <a:ext cx="5357090" cy="1888835"/>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600" b="1" dirty="0">
                <a:solidFill>
                  <a:schemeClr val="tx1"/>
                </a:solidFill>
                <a:latin typeface="Book Antiqua" panose="02040602050305030304" pitchFamily="18" charset="0"/>
              </a:rPr>
              <a:t>Vous devez l'avoir sur vous à chaque TD et TP. </a:t>
            </a:r>
          </a:p>
          <a:p>
            <a:pPr algn="ctr"/>
            <a:r>
              <a:rPr lang="fr-FR" sz="2600" b="1" dirty="0">
                <a:solidFill>
                  <a:schemeClr val="tx1"/>
                </a:solidFill>
                <a:latin typeface="Book Antiqua" panose="02040602050305030304" pitchFamily="18" charset="0"/>
              </a:rPr>
              <a:t>Il vous sera demandé également lors des examens.</a:t>
            </a:r>
            <a:endParaRPr lang="fr-FR" sz="2600" dirty="0">
              <a:solidFill>
                <a:schemeClr val="tx1"/>
              </a:solidFill>
              <a:latin typeface="Book Antiqua" panose="02040602050305030304" pitchFamily="18" charset="0"/>
            </a:endParaRPr>
          </a:p>
        </p:txBody>
      </p:sp>
      <p:sp>
        <p:nvSpPr>
          <p:cNvPr id="7" name="Flèche : bas 6">
            <a:extLst>
              <a:ext uri="{FF2B5EF4-FFF2-40B4-BE49-F238E27FC236}">
                <a16:creationId xmlns:a16="http://schemas.microsoft.com/office/drawing/2014/main" id="{7768C4EF-8C0D-D273-A401-537E35CCD990}"/>
              </a:ext>
            </a:extLst>
          </p:cNvPr>
          <p:cNvSpPr/>
          <p:nvPr/>
        </p:nvSpPr>
        <p:spPr>
          <a:xfrm>
            <a:off x="2044213" y="2285348"/>
            <a:ext cx="1445434" cy="2553141"/>
          </a:xfrm>
          <a:prstGeom prst="downArrow">
            <a:avLst>
              <a:gd name="adj1" fmla="val 14165"/>
              <a:gd name="adj2" fmla="val 45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62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A4CE1E-1881-4D10-86BF-DE3E9BB004F7}"/>
              </a:ext>
            </a:extLst>
          </p:cNvPr>
          <p:cNvSpPr>
            <a:spLocks noGrp="1"/>
          </p:cNvSpPr>
          <p:nvPr>
            <p:ph type="title"/>
          </p:nvPr>
        </p:nvSpPr>
        <p:spPr>
          <a:xfrm>
            <a:off x="1024128" y="-17206"/>
            <a:ext cx="9720072" cy="1499616"/>
          </a:xfrm>
        </p:spPr>
        <p:txBody>
          <a:bodyPr/>
          <a:lstStyle/>
          <a:p>
            <a:pPr algn="ctr"/>
            <a:r>
              <a:rPr lang="fr-FR" b="1" dirty="0">
                <a:solidFill>
                  <a:schemeClr val="accent2"/>
                </a:solidFill>
                <a:latin typeface="Algerian" panose="04020705040A02060702" pitchFamily="82" charset="0"/>
              </a:rPr>
              <a:t>EMPLOIS DU TEMPS</a:t>
            </a:r>
          </a:p>
        </p:txBody>
      </p:sp>
      <p:sp>
        <p:nvSpPr>
          <p:cNvPr id="4" name="Rectangle 1">
            <a:extLst>
              <a:ext uri="{FF2B5EF4-FFF2-40B4-BE49-F238E27FC236}">
                <a16:creationId xmlns:a16="http://schemas.microsoft.com/office/drawing/2014/main" id="{7A5676B6-E6F9-4887-93EA-8B50FBE346FF}"/>
              </a:ext>
            </a:extLst>
          </p:cNvPr>
          <p:cNvSpPr>
            <a:spLocks noGrp="1" noChangeArrowheads="1"/>
          </p:cNvSpPr>
          <p:nvPr>
            <p:ph idx="1"/>
          </p:nvPr>
        </p:nvSpPr>
        <p:spPr bwMode="auto">
          <a:xfrm>
            <a:off x="315884" y="4550685"/>
            <a:ext cx="11770821"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fr-FR" altLang="fr-FR"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 name="Organigramme : Connecteur page suivante 4">
            <a:extLst>
              <a:ext uri="{FF2B5EF4-FFF2-40B4-BE49-F238E27FC236}">
                <a16:creationId xmlns:a16="http://schemas.microsoft.com/office/drawing/2014/main" id="{57816808-DFB0-42B7-96B8-0C463790B7C6}"/>
              </a:ext>
            </a:extLst>
          </p:cNvPr>
          <p:cNvSpPr/>
          <p:nvPr/>
        </p:nvSpPr>
        <p:spPr>
          <a:xfrm>
            <a:off x="4517622" y="1187756"/>
            <a:ext cx="1922752" cy="131326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tabLst/>
            </a:pPr>
            <a:r>
              <a:rPr kumimoji="0" lang="fr-FR" altLang="fr-FR"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Aller dans :</a:t>
            </a:r>
            <a:endParaRPr kumimoji="0" lang="fr-FR" altLang="fr-FR" sz="24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p:txBody>
      </p:sp>
      <p:sp>
        <p:nvSpPr>
          <p:cNvPr id="6" name="ZoneTexte 5">
            <a:extLst>
              <a:ext uri="{FF2B5EF4-FFF2-40B4-BE49-F238E27FC236}">
                <a16:creationId xmlns:a16="http://schemas.microsoft.com/office/drawing/2014/main" id="{CFFA9D06-AAC3-4F1A-B797-8F357096E85F}"/>
              </a:ext>
            </a:extLst>
          </p:cNvPr>
          <p:cNvSpPr txBox="1"/>
          <p:nvPr/>
        </p:nvSpPr>
        <p:spPr>
          <a:xfrm flipH="1">
            <a:off x="8500416" y="5135460"/>
            <a:ext cx="3691584" cy="461665"/>
          </a:xfrm>
          <a:prstGeom prst="rect">
            <a:avLst/>
          </a:prstGeom>
          <a:noFill/>
        </p:spPr>
        <p:txBody>
          <a:bodyPr wrap="square" rtlCol="0">
            <a:spAutoFit/>
          </a:bodyPr>
          <a:lstStyle/>
          <a:p>
            <a:r>
              <a:rPr kumimoji="0" lang="fr-FR" altLang="fr-FR" sz="2400" b="1"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ADE Emplois du temps</a:t>
            </a:r>
            <a:endParaRPr kumimoji="0" lang="fr-FR" altLang="fr-FR" sz="2400" b="1" i="0" u="none" strike="noStrike" cap="none" normalizeH="0" baseline="0" dirty="0">
              <a:ln>
                <a:noFill/>
              </a:ln>
              <a:solidFill>
                <a:schemeClr val="accent2"/>
              </a:solidFill>
              <a:effectLst/>
              <a:latin typeface="Arial" panose="020B0604020202020204" pitchFamily="34" charset="0"/>
              <a:ea typeface="Calibri" panose="020F0502020204030204" pitchFamily="34" charset="0"/>
            </a:endParaRPr>
          </a:p>
        </p:txBody>
      </p:sp>
      <p:sp>
        <p:nvSpPr>
          <p:cNvPr id="7" name="ZoneTexte 6">
            <a:extLst>
              <a:ext uri="{FF2B5EF4-FFF2-40B4-BE49-F238E27FC236}">
                <a16:creationId xmlns:a16="http://schemas.microsoft.com/office/drawing/2014/main" id="{9BEC7583-00B3-4E06-BED9-F8947BB1D151}"/>
              </a:ext>
            </a:extLst>
          </p:cNvPr>
          <p:cNvSpPr txBox="1"/>
          <p:nvPr/>
        </p:nvSpPr>
        <p:spPr>
          <a:xfrm flipH="1">
            <a:off x="3571399" y="4274125"/>
            <a:ext cx="1176252" cy="461665"/>
          </a:xfrm>
          <a:prstGeom prst="rect">
            <a:avLst/>
          </a:prstGeom>
          <a:noFill/>
        </p:spPr>
        <p:txBody>
          <a:bodyPr wrap="square" rtlCol="0">
            <a:spAutoFit/>
          </a:bodyPr>
          <a:lstStyle/>
          <a:p>
            <a:r>
              <a:rPr lang="fr-FR" sz="2400" b="1" dirty="0">
                <a:solidFill>
                  <a:schemeClr val="accent2"/>
                </a:solidFill>
              </a:rPr>
              <a:t>OUTILS</a:t>
            </a:r>
          </a:p>
        </p:txBody>
      </p:sp>
      <p:sp>
        <p:nvSpPr>
          <p:cNvPr id="13" name="ZoneTexte 12">
            <a:extLst>
              <a:ext uri="{FF2B5EF4-FFF2-40B4-BE49-F238E27FC236}">
                <a16:creationId xmlns:a16="http://schemas.microsoft.com/office/drawing/2014/main" id="{62FA0B84-33EB-4355-B0DD-665813C15030}"/>
              </a:ext>
            </a:extLst>
          </p:cNvPr>
          <p:cNvSpPr txBox="1"/>
          <p:nvPr/>
        </p:nvSpPr>
        <p:spPr>
          <a:xfrm flipH="1">
            <a:off x="241332" y="2848681"/>
            <a:ext cx="1565592" cy="469077"/>
          </a:xfrm>
          <a:prstGeom prst="rect">
            <a:avLst/>
          </a:prstGeom>
          <a:noFill/>
        </p:spPr>
        <p:txBody>
          <a:bodyPr wrap="square" rtlCol="0">
            <a:spAutoFit/>
          </a:bodyPr>
          <a:lstStyle/>
          <a:p>
            <a:r>
              <a:rPr lang="fr-FR" sz="2400" b="1" dirty="0">
                <a:solidFill>
                  <a:schemeClr val="accent2"/>
                </a:solidFill>
              </a:rPr>
              <a:t>INTRANET</a:t>
            </a:r>
          </a:p>
        </p:txBody>
      </p:sp>
      <p:cxnSp>
        <p:nvCxnSpPr>
          <p:cNvPr id="17" name="Connecteur droit avec flèche 16">
            <a:extLst>
              <a:ext uri="{FF2B5EF4-FFF2-40B4-BE49-F238E27FC236}">
                <a16:creationId xmlns:a16="http://schemas.microsoft.com/office/drawing/2014/main" id="{1D5AFD49-E48A-47B2-B362-AE96F50CB2F1}"/>
              </a:ext>
            </a:extLst>
          </p:cNvPr>
          <p:cNvCxnSpPr>
            <a:cxnSpLocks/>
          </p:cNvCxnSpPr>
          <p:nvPr/>
        </p:nvCxnSpPr>
        <p:spPr>
          <a:xfrm flipH="1">
            <a:off x="1499806" y="1187756"/>
            <a:ext cx="3033607" cy="1542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6A3697C-94FA-4ADF-AF86-1FFC31B5050B}"/>
              </a:ext>
            </a:extLst>
          </p:cNvPr>
          <p:cNvCxnSpPr>
            <a:cxnSpLocks/>
          </p:cNvCxnSpPr>
          <p:nvPr/>
        </p:nvCxnSpPr>
        <p:spPr>
          <a:xfrm>
            <a:off x="6427917" y="1164221"/>
            <a:ext cx="3743438" cy="3988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43A4E8C7-888E-4BF4-898B-20B6F06AD666}"/>
              </a:ext>
            </a:extLst>
          </p:cNvPr>
          <p:cNvCxnSpPr>
            <a:cxnSpLocks/>
            <a:stCxn id="5" idx="2"/>
          </p:cNvCxnSpPr>
          <p:nvPr/>
        </p:nvCxnSpPr>
        <p:spPr>
          <a:xfrm flipH="1">
            <a:off x="4119550" y="2501021"/>
            <a:ext cx="1359448" cy="1408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Un amphithéâtre plein à craquer pour défendre l'université ...">
            <a:extLst>
              <a:ext uri="{FF2B5EF4-FFF2-40B4-BE49-F238E27FC236}">
                <a16:creationId xmlns:a16="http://schemas.microsoft.com/office/drawing/2014/main" id="{63FC2AFE-FE11-4F8F-AC9B-9D235BC87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3394" y="48687"/>
            <a:ext cx="3036025" cy="17152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Un amphithéâtre plein à craquer pour défendre l'université ...">
            <a:extLst>
              <a:ext uri="{FF2B5EF4-FFF2-40B4-BE49-F238E27FC236}">
                <a16:creationId xmlns:a16="http://schemas.microsoft.com/office/drawing/2014/main" id="{03C2A65C-02A2-4368-9DB3-6C93884A8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536" y="4815306"/>
            <a:ext cx="3339628" cy="18867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Un amphithéâtre plein à craquer pour défendre l'université ...">
            <a:extLst>
              <a:ext uri="{FF2B5EF4-FFF2-40B4-BE49-F238E27FC236}">
                <a16:creationId xmlns:a16="http://schemas.microsoft.com/office/drawing/2014/main" id="{EB9FB48D-2534-4802-B5EC-2DBBAE39C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3" y="59260"/>
            <a:ext cx="3036025" cy="171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69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54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DDA2C69-6F97-6C1B-3102-1686DCD38F4F}"/>
              </a:ext>
            </a:extLst>
          </p:cNvPr>
          <p:cNvSpPr>
            <a:spLocks noGrp="1"/>
          </p:cNvSpPr>
          <p:nvPr>
            <p:ph type="title"/>
          </p:nvPr>
        </p:nvSpPr>
        <p:spPr>
          <a:xfrm>
            <a:off x="1024129" y="585216"/>
            <a:ext cx="3779085" cy="1499616"/>
          </a:xfrm>
        </p:spPr>
        <p:txBody>
          <a:bodyPr>
            <a:normAutofit/>
          </a:bodyPr>
          <a:lstStyle/>
          <a:p>
            <a:endParaRPr lang="fr-FR" dirty="0">
              <a:solidFill>
                <a:srgbClr val="FFFFFF"/>
              </a:solidFill>
            </a:endParaRPr>
          </a:p>
        </p:txBody>
      </p:sp>
      <p:cxnSp>
        <p:nvCxnSpPr>
          <p:cNvPr id="1048" name="Straight Connector 1044">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36" name="Picture 12" descr="Enseignant-chercheur / enseignante-chercheuse - Onisep">
            <a:extLst>
              <a:ext uri="{FF2B5EF4-FFF2-40B4-BE49-F238E27FC236}">
                <a16:creationId xmlns:a16="http://schemas.microsoft.com/office/drawing/2014/main" id="{6F789EB3-0BE3-4B39-925C-990843B94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545" r="364"/>
          <a:stretch>
            <a:fillRect/>
          </a:stretch>
        </p:blipFill>
        <p:spPr bwMode="auto">
          <a:xfrm>
            <a:off x="6096000" y="640080"/>
            <a:ext cx="5455921" cy="557784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3">
            <a:extLst>
              <a:ext uri="{FF2B5EF4-FFF2-40B4-BE49-F238E27FC236}">
                <a16:creationId xmlns:a16="http://schemas.microsoft.com/office/drawing/2014/main" id="{48AF0B78-0A90-4A69-980A-A6BF5C1A1651}"/>
              </a:ext>
            </a:extLst>
          </p:cNvPr>
          <p:cNvSpPr>
            <a:spLocks noGrp="1"/>
          </p:cNvSpPr>
          <p:nvPr>
            <p:ph idx="1"/>
          </p:nvPr>
        </p:nvSpPr>
        <p:spPr>
          <a:xfrm>
            <a:off x="157023" y="4027054"/>
            <a:ext cx="5135412" cy="2191183"/>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fr-FR" sz="3600" b="1" dirty="0">
                <a:solidFill>
                  <a:schemeClr val="tx1"/>
                </a:solidFill>
              </a:rPr>
              <a:t>Aller se présenter aux enseignants</a:t>
            </a:r>
          </a:p>
        </p:txBody>
      </p:sp>
      <p:pic>
        <p:nvPicPr>
          <p:cNvPr id="1026" name="Picture 2" descr="Fenêtre sur cours : 50 profs en quête d'innovation ! – De la créativité à  l'innovation">
            <a:extLst>
              <a:ext uri="{FF2B5EF4-FFF2-40B4-BE49-F238E27FC236}">
                <a16:creationId xmlns:a16="http://schemas.microsoft.com/office/drawing/2014/main" id="{7AECFAB2-12F8-45D4-9B10-207FE1F62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793" y="76648"/>
            <a:ext cx="4296715" cy="2848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4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5E5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a:extLst>
              <a:ext uri="{FF2B5EF4-FFF2-40B4-BE49-F238E27FC236}">
                <a16:creationId xmlns:a16="http://schemas.microsoft.com/office/drawing/2014/main" id="{94D1B3D2-BCC9-66D3-59F4-7AC5171271B7}"/>
              </a:ext>
            </a:extLst>
          </p:cNvPr>
          <p:cNvSpPr>
            <a:spLocks noGrp="1"/>
          </p:cNvSpPr>
          <p:nvPr>
            <p:ph type="title"/>
          </p:nvPr>
        </p:nvSpPr>
        <p:spPr>
          <a:xfrm>
            <a:off x="98187" y="182419"/>
            <a:ext cx="7212560" cy="1881632"/>
          </a:xfrm>
        </p:spPr>
        <p:txBody>
          <a:bodyPr>
            <a:normAutofit fontScale="90000"/>
          </a:bodyPr>
          <a:lstStyle/>
          <a:p>
            <a:pPr algn="ctr"/>
            <a:r>
              <a:rPr lang="fr-FR" b="1" dirty="0">
                <a:solidFill>
                  <a:schemeClr val="tx1"/>
                </a:solidFill>
                <a:latin typeface="Algerian" panose="04020705040A02060702" pitchFamily="82" charset="0"/>
              </a:rPr>
              <a:t>Vous devez avoir 5 UE</a:t>
            </a:r>
            <a:br>
              <a:rPr lang="fr-FR" b="1" dirty="0">
                <a:solidFill>
                  <a:schemeClr val="tx1"/>
                </a:solidFill>
                <a:latin typeface="Algerian" panose="04020705040A02060702" pitchFamily="82" charset="0"/>
              </a:rPr>
            </a:br>
            <a:r>
              <a:rPr lang="fr-FR" b="1" dirty="0">
                <a:solidFill>
                  <a:schemeClr val="tx1"/>
                </a:solidFill>
                <a:latin typeface="Algerian" panose="04020705040A02060702" pitchFamily="82" charset="0"/>
              </a:rPr>
              <a:t>CHAQUE UE = 6 ECTS </a:t>
            </a:r>
            <a:endParaRPr lang="fr-FR" dirty="0">
              <a:solidFill>
                <a:schemeClr val="tx1"/>
              </a:solidFill>
            </a:endParaRPr>
          </a:p>
        </p:txBody>
      </p:sp>
      <p:cxnSp>
        <p:nvCxnSpPr>
          <p:cNvPr id="14" name="Straight Connector 13">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Espace réservé du contenu 4">
            <a:extLst>
              <a:ext uri="{FF2B5EF4-FFF2-40B4-BE49-F238E27FC236}">
                <a16:creationId xmlns:a16="http://schemas.microsoft.com/office/drawing/2014/main" id="{7358BE64-6338-4A1F-F1AD-0FB2A4072070}"/>
              </a:ext>
            </a:extLst>
          </p:cNvPr>
          <p:cNvPicPr>
            <a:picLocks noChangeAspect="1"/>
          </p:cNvPicPr>
          <p:nvPr/>
        </p:nvPicPr>
        <p:blipFill>
          <a:blip r:embed="rId2">
            <a:extLst>
              <a:ext uri="{28A0092B-C50C-407E-A947-70E740481C1C}">
                <a14:useLocalDpi xmlns:a14="http://schemas.microsoft.com/office/drawing/2010/main" val="0"/>
              </a:ext>
            </a:extLst>
          </a:blip>
          <a:srcRect r="1" b="44572"/>
          <a:stretch>
            <a:fillRect/>
          </a:stretch>
        </p:blipFill>
        <p:spPr>
          <a:xfrm>
            <a:off x="7552266" y="10"/>
            <a:ext cx="4639734" cy="3428990"/>
          </a:xfrm>
          <a:prstGeom prst="rect">
            <a:avLst/>
          </a:prstGeom>
        </p:spPr>
      </p:pic>
      <p:pic>
        <p:nvPicPr>
          <p:cNvPr id="4" name="Picture 2" descr="Université du cinéma, campus Georges Méliès | Infociments">
            <a:extLst>
              <a:ext uri="{FF2B5EF4-FFF2-40B4-BE49-F238E27FC236}">
                <a16:creationId xmlns:a16="http://schemas.microsoft.com/office/drawing/2014/main" id="{22AAA0E4-FAAA-BC1D-8C47-6F671D381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12" r="24091" b="2"/>
          <a:stretch>
            <a:fillRect/>
          </a:stretch>
        </p:blipFill>
        <p:spPr bwMode="auto">
          <a:xfrm>
            <a:off x="7552266" y="3429000"/>
            <a:ext cx="4639734"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Organigramme : Processus 5"/>
          <p:cNvSpPr/>
          <p:nvPr/>
        </p:nvSpPr>
        <p:spPr>
          <a:xfrm>
            <a:off x="1350343" y="2005000"/>
            <a:ext cx="5040560" cy="612648"/>
          </a:xfrm>
          <a:prstGeom prst="flowChartProcess">
            <a:avLst/>
          </a:prstGeom>
          <a:solidFill>
            <a:schemeClr val="bg2">
              <a:lumMod val="40000"/>
              <a:lumOff val="6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50000"/>
                </a:schemeClr>
              </a:solidFill>
            </a:endParaRPr>
          </a:p>
          <a:p>
            <a:pPr algn="ctr"/>
            <a:r>
              <a:rPr lang="fr-FR" b="1" dirty="0">
                <a:solidFill>
                  <a:schemeClr val="bg2">
                    <a:lumMod val="50000"/>
                  </a:schemeClr>
                </a:solidFill>
              </a:rPr>
              <a:t>1UE COMPETENCES TRANSVERSALES (6 ECTS)</a:t>
            </a:r>
          </a:p>
          <a:p>
            <a:pPr algn="ctr"/>
            <a:r>
              <a:rPr lang="fr-FR" dirty="0">
                <a:solidFill>
                  <a:schemeClr val="bg2">
                    <a:lumMod val="50000"/>
                  </a:schemeClr>
                </a:solidFill>
              </a:rPr>
              <a:t> </a:t>
            </a:r>
          </a:p>
        </p:txBody>
      </p:sp>
      <p:sp>
        <p:nvSpPr>
          <p:cNvPr id="7" name="Organigramme : Processus 6"/>
          <p:cNvSpPr>
            <a:spLocks noGrp="1"/>
          </p:cNvSpPr>
          <p:nvPr>
            <p:ph idx="1"/>
          </p:nvPr>
        </p:nvSpPr>
        <p:spPr>
          <a:xfrm>
            <a:off x="2101308" y="3636474"/>
            <a:ext cx="3206317" cy="1016289"/>
          </a:xfrm>
          <a:prstGeom prst="flowChartProcess">
            <a:avLst/>
          </a:prstGeom>
          <a:solidFill>
            <a:schemeClr val="bg2">
              <a:lumMod val="40000"/>
              <a:lumOff val="6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fr-FR" b="1" dirty="0">
              <a:solidFill>
                <a:schemeClr val="bg2">
                  <a:lumMod val="50000"/>
                </a:schemeClr>
              </a:solidFill>
            </a:endParaRPr>
          </a:p>
          <a:p>
            <a:pPr algn="ctr"/>
            <a:r>
              <a:rPr lang="fr-FR" b="1" dirty="0">
                <a:solidFill>
                  <a:schemeClr val="bg2">
                    <a:lumMod val="50000"/>
                  </a:schemeClr>
                </a:solidFill>
              </a:rPr>
              <a:t>3 UE DISCIPLINAIRES (6X3=18)</a:t>
            </a:r>
          </a:p>
          <a:p>
            <a:pPr lvl="8" algn="ctr"/>
            <a:endParaRPr lang="fr-FR" b="1" dirty="0">
              <a:solidFill>
                <a:schemeClr val="bg2">
                  <a:lumMod val="50000"/>
                </a:schemeClr>
              </a:solidFill>
            </a:endParaRPr>
          </a:p>
        </p:txBody>
      </p:sp>
      <p:sp>
        <p:nvSpPr>
          <p:cNvPr id="10" name="Organigramme : Processus 9"/>
          <p:cNvSpPr/>
          <p:nvPr/>
        </p:nvSpPr>
        <p:spPr>
          <a:xfrm>
            <a:off x="54396" y="5682368"/>
            <a:ext cx="7443471" cy="815434"/>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2">
                    <a:lumMod val="50000"/>
                  </a:schemeClr>
                </a:solidFill>
              </a:rPr>
              <a:t>1 UE D’OUVERTURE   (6 ECTS)  </a:t>
            </a:r>
          </a:p>
          <a:p>
            <a:pPr algn="ctr"/>
            <a:r>
              <a:rPr lang="fr-FR" b="1" dirty="0">
                <a:solidFill>
                  <a:schemeClr val="bg2">
                    <a:lumMod val="50000"/>
                  </a:schemeClr>
                </a:solidFill>
              </a:rPr>
              <a:t>DANS ou HORS MENTION</a:t>
            </a:r>
          </a:p>
        </p:txBody>
      </p:sp>
      <p:sp>
        <p:nvSpPr>
          <p:cNvPr id="8" name="Flèche : bas 7">
            <a:extLst>
              <a:ext uri="{FF2B5EF4-FFF2-40B4-BE49-F238E27FC236}">
                <a16:creationId xmlns:a16="http://schemas.microsoft.com/office/drawing/2014/main" id="{7DE1DAD3-7C12-43F7-944A-3A19B45EDF2A}"/>
              </a:ext>
            </a:extLst>
          </p:cNvPr>
          <p:cNvSpPr/>
          <p:nvPr/>
        </p:nvSpPr>
        <p:spPr>
          <a:xfrm>
            <a:off x="3233144" y="2679631"/>
            <a:ext cx="1085976" cy="894860"/>
          </a:xfrm>
          <a:prstGeom prst="downArrow">
            <a:avLst>
              <a:gd name="adj1" fmla="val 14165"/>
              <a:gd name="adj2" fmla="val 45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bas 10">
            <a:extLst>
              <a:ext uri="{FF2B5EF4-FFF2-40B4-BE49-F238E27FC236}">
                <a16:creationId xmlns:a16="http://schemas.microsoft.com/office/drawing/2014/main" id="{EFBD2E72-F53F-4B60-6A22-DBBCD455EA5E}"/>
              </a:ext>
            </a:extLst>
          </p:cNvPr>
          <p:cNvSpPr/>
          <p:nvPr/>
        </p:nvSpPr>
        <p:spPr>
          <a:xfrm>
            <a:off x="3233144" y="4793845"/>
            <a:ext cx="1085976" cy="894860"/>
          </a:xfrm>
          <a:prstGeom prst="downArrow">
            <a:avLst>
              <a:gd name="adj1" fmla="val 14165"/>
              <a:gd name="adj2" fmla="val 45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2631355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5028" y="-171400"/>
            <a:ext cx="7239000" cy="1143000"/>
          </a:xfrm>
        </p:spPr>
        <p:txBody>
          <a:bodyPr/>
          <a:lstStyle/>
          <a:p>
            <a:pPr algn="ctr"/>
            <a:endParaRPr lang="fr-FR" dirty="0"/>
          </a:p>
        </p:txBody>
      </p:sp>
      <p:sp>
        <p:nvSpPr>
          <p:cNvPr id="4" name="Rectangle à coins arrondis 3"/>
          <p:cNvSpPr/>
          <p:nvPr/>
        </p:nvSpPr>
        <p:spPr>
          <a:xfrm>
            <a:off x="3203761" y="692696"/>
            <a:ext cx="4621810" cy="1217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dirty="0"/>
              <a:t>LA LICENCE </a:t>
            </a:r>
          </a:p>
          <a:p>
            <a:pPr algn="ctr"/>
            <a:r>
              <a:rPr lang="fr-FR" sz="2400" dirty="0"/>
              <a:t> SE FAIT EN</a:t>
            </a:r>
          </a:p>
        </p:txBody>
      </p:sp>
      <p:sp>
        <p:nvSpPr>
          <p:cNvPr id="6" name="Explosion 2 5"/>
          <p:cNvSpPr/>
          <p:nvPr/>
        </p:nvSpPr>
        <p:spPr>
          <a:xfrm>
            <a:off x="3203761" y="2557754"/>
            <a:ext cx="4621810" cy="1472650"/>
          </a:xfrm>
          <a:prstGeom prst="irregularSeal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t>T</a:t>
            </a:r>
            <a:r>
              <a:rPr lang="fr-FR" sz="2400" dirty="0"/>
              <a:t>ROIS ANS</a:t>
            </a:r>
          </a:p>
        </p:txBody>
      </p:sp>
      <p:sp>
        <p:nvSpPr>
          <p:cNvPr id="7" name="Explosion 2 6"/>
          <p:cNvSpPr/>
          <p:nvPr/>
        </p:nvSpPr>
        <p:spPr>
          <a:xfrm>
            <a:off x="2305708" y="4637254"/>
            <a:ext cx="6766792" cy="1960098"/>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dirty="0"/>
              <a:t>DEUX SEMESTRES PAR ANN</a:t>
            </a:r>
            <a:r>
              <a:rPr lang="pt-PT" sz="2400" dirty="0"/>
              <a:t>É</a:t>
            </a:r>
            <a:r>
              <a:rPr lang="fr-FR" sz="2400" dirty="0"/>
              <a:t>E</a:t>
            </a:r>
          </a:p>
        </p:txBody>
      </p:sp>
      <p:sp>
        <p:nvSpPr>
          <p:cNvPr id="8" name="Flèche vers le bas 7"/>
          <p:cNvSpPr/>
          <p:nvPr/>
        </p:nvSpPr>
        <p:spPr>
          <a:xfrm>
            <a:off x="5231904" y="2132856"/>
            <a:ext cx="484632" cy="502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9" name="Flèche vers le bas 8"/>
          <p:cNvSpPr/>
          <p:nvPr/>
        </p:nvSpPr>
        <p:spPr>
          <a:xfrm>
            <a:off x="5159896" y="4221088"/>
            <a:ext cx="484632" cy="502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pic>
        <p:nvPicPr>
          <p:cNvPr id="10" name="Picture 2" descr="Logo Label bienvenue en France">
            <a:extLst>
              <a:ext uri="{FF2B5EF4-FFF2-40B4-BE49-F238E27FC236}">
                <a16:creationId xmlns:a16="http://schemas.microsoft.com/office/drawing/2014/main" id="{B00553FE-E33A-4438-9AB7-3B84CDCF97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992" y="260993"/>
            <a:ext cx="1550935" cy="15509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4D6C7D48-36D9-43A6-9930-6E112EA468D6}"/>
              </a:ext>
            </a:extLst>
          </p:cNvPr>
          <p:cNvPicPr>
            <a:picLocks noChangeAspect="1"/>
          </p:cNvPicPr>
          <p:nvPr/>
        </p:nvPicPr>
        <p:blipFill rotWithShape="1">
          <a:blip r:embed="rId3"/>
          <a:srcRect l="15584" r="18638"/>
          <a:stretch/>
        </p:blipFill>
        <p:spPr>
          <a:xfrm>
            <a:off x="8377808" y="9625"/>
            <a:ext cx="3814192" cy="6858000"/>
          </a:xfrm>
          <a:prstGeom prst="rect">
            <a:avLst/>
          </a:prstGeom>
        </p:spPr>
      </p:pic>
    </p:spTree>
    <p:extLst>
      <p:ext uri="{BB962C8B-B14F-4D97-AF65-F5344CB8AC3E}">
        <p14:creationId xmlns:p14="http://schemas.microsoft.com/office/powerpoint/2010/main" val="1835835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780D2F1-B21E-FFE4-9ADC-587F5481EF40}"/>
              </a:ext>
            </a:extLst>
          </p:cNvPr>
          <p:cNvSpPr>
            <a:spLocks noGrp="1"/>
          </p:cNvSpPr>
          <p:nvPr>
            <p:ph type="title"/>
          </p:nvPr>
        </p:nvSpPr>
        <p:spPr>
          <a:xfrm>
            <a:off x="573024" y="4608575"/>
            <a:ext cx="5242560" cy="1765715"/>
          </a:xfrm>
        </p:spPr>
        <p:txBody>
          <a:bodyPr>
            <a:normAutofit/>
          </a:bodyPr>
          <a:lstStyle/>
          <a:p>
            <a:pPr algn="ctr"/>
            <a:r>
              <a:rPr lang="fr-FR" sz="4400" dirty="0">
                <a:solidFill>
                  <a:srgbClr val="FFFFFF"/>
                </a:solidFill>
              </a:rPr>
              <a:t>Organisation de la formation</a:t>
            </a:r>
            <a:br>
              <a:rPr lang="fr-FR" sz="4400" dirty="0">
                <a:solidFill>
                  <a:srgbClr val="FFFFFF"/>
                </a:solidFill>
              </a:rPr>
            </a:br>
            <a:endParaRPr lang="fr-FR" sz="4400" dirty="0">
              <a:solidFill>
                <a:srgbClr val="FFFFFF"/>
              </a:solidFill>
            </a:endParaRPr>
          </a:p>
        </p:txBody>
      </p:sp>
      <p:pic>
        <p:nvPicPr>
          <p:cNvPr id="1026" name="Picture 2" descr="À la fac avant le bac», une journée dans la peau d'un étudiant - Université  de Bordeaux">
            <a:extLst>
              <a:ext uri="{FF2B5EF4-FFF2-40B4-BE49-F238E27FC236}">
                <a16:creationId xmlns:a16="http://schemas.microsoft.com/office/drawing/2014/main" id="{E68AA467-8EE2-C52B-B6F6-66C00DCEB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111"/>
          <a:stretch>
            <a:fillRect/>
          </a:stretch>
        </p:blipFill>
        <p:spPr bwMode="auto">
          <a:xfrm>
            <a:off x="327547" y="321733"/>
            <a:ext cx="5688020" cy="3899748"/>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49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9231B5C9-51C9-4FB8-9502-CD388D78AD04}"/>
              </a:ext>
            </a:extLst>
          </p:cNvPr>
          <p:cNvSpPr>
            <a:spLocks noGrp="1"/>
          </p:cNvSpPr>
          <p:nvPr>
            <p:ph idx="1"/>
          </p:nvPr>
        </p:nvSpPr>
        <p:spPr>
          <a:xfrm>
            <a:off x="6386430" y="437471"/>
            <a:ext cx="5196840" cy="2058141"/>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fr-FR" sz="2400" b="1" dirty="0">
                <a:solidFill>
                  <a:schemeClr val="tx1"/>
                </a:solidFill>
              </a:rPr>
              <a:t>12 semaines de cours par semestre (15 semaines en tout)</a:t>
            </a:r>
          </a:p>
          <a:p>
            <a:pPr marL="0" indent="0" algn="ctr">
              <a:buNone/>
            </a:pPr>
            <a:r>
              <a:rPr lang="fr-FR" sz="2400" b="1" dirty="0">
                <a:solidFill>
                  <a:schemeClr val="tx1"/>
                </a:solidFill>
              </a:rPr>
              <a:t>30 </a:t>
            </a:r>
            <a:r>
              <a:rPr lang="fr-FR" sz="2400" b="1" dirty="0" err="1">
                <a:solidFill>
                  <a:schemeClr val="tx1"/>
                </a:solidFill>
              </a:rPr>
              <a:t>ects</a:t>
            </a:r>
            <a:r>
              <a:rPr lang="fr-FR" sz="2400" b="1" dirty="0">
                <a:solidFill>
                  <a:schemeClr val="tx1"/>
                </a:solidFill>
              </a:rPr>
              <a:t> /semestre</a:t>
            </a:r>
          </a:p>
        </p:txBody>
      </p:sp>
      <p:sp>
        <p:nvSpPr>
          <p:cNvPr id="5" name="Larme 4">
            <a:extLst>
              <a:ext uri="{FF2B5EF4-FFF2-40B4-BE49-F238E27FC236}">
                <a16:creationId xmlns:a16="http://schemas.microsoft.com/office/drawing/2014/main" id="{EF86FDC0-17F8-4860-B3E8-30A0CF425C1D}"/>
              </a:ext>
            </a:extLst>
          </p:cNvPr>
          <p:cNvSpPr/>
          <p:nvPr/>
        </p:nvSpPr>
        <p:spPr>
          <a:xfrm rot="20952782">
            <a:off x="6227157" y="3777909"/>
            <a:ext cx="5592390" cy="2371719"/>
          </a:xfrm>
          <a:prstGeom prst="teardrop">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Des DST ou des cours </a:t>
            </a:r>
          </a:p>
          <a:p>
            <a:pPr algn="ctr"/>
            <a:r>
              <a:rPr lang="fr-FR" sz="2400" dirty="0">
                <a:solidFill>
                  <a:schemeClr val="tx1"/>
                </a:solidFill>
              </a:rPr>
              <a:t>peuvent avoir lieu après les vacances de Noël</a:t>
            </a:r>
          </a:p>
        </p:txBody>
      </p:sp>
    </p:spTree>
    <p:extLst>
      <p:ext uri="{BB962C8B-B14F-4D97-AF65-F5344CB8AC3E}">
        <p14:creationId xmlns:p14="http://schemas.microsoft.com/office/powerpoint/2010/main" val="954431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7A35E-24F8-EDD6-6241-B57488C4D5FB}"/>
              </a:ext>
            </a:extLst>
          </p:cNvPr>
          <p:cNvSpPr>
            <a:spLocks noGrp="1"/>
          </p:cNvSpPr>
          <p:nvPr>
            <p:ph type="title"/>
          </p:nvPr>
        </p:nvSpPr>
        <p:spPr>
          <a:xfrm>
            <a:off x="2087272" y="-47638"/>
            <a:ext cx="4732244" cy="1499616"/>
          </a:xfrm>
        </p:spPr>
        <p:txBody>
          <a:bodyPr>
            <a:normAutofit/>
          </a:bodyPr>
          <a:lstStyle/>
          <a:p>
            <a:r>
              <a:rPr lang="fr-FR" dirty="0"/>
              <a:t>EXAMENS</a:t>
            </a:r>
          </a:p>
        </p:txBody>
      </p:sp>
      <p:sp>
        <p:nvSpPr>
          <p:cNvPr id="12" name="Rectangle 11">
            <a:extLst>
              <a:ext uri="{FF2B5EF4-FFF2-40B4-BE49-F238E27FC236}">
                <a16:creationId xmlns:a16="http://schemas.microsoft.com/office/drawing/2014/main" id="{9D431EF2-5A31-4C05-AA3E-4580F5534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7678399-6817-4845-9B59-E82951B0B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Un amphithéâtre plein à craquer pour défendre l'université ...">
            <a:extLst>
              <a:ext uri="{FF2B5EF4-FFF2-40B4-BE49-F238E27FC236}">
                <a16:creationId xmlns:a16="http://schemas.microsoft.com/office/drawing/2014/main" id="{1ED2CFF9-0E05-7F5D-6A47-E8A4C2AFF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503" r="-1" b="2781"/>
          <a:stretch>
            <a:fillRect/>
          </a:stretch>
        </p:blipFill>
        <p:spPr bwMode="auto">
          <a:xfrm>
            <a:off x="6579489" y="608932"/>
            <a:ext cx="3602736" cy="266259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044E73A-9DB7-46CD-9B4D-9DE9FB5E6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8057F48-2FD4-4DD3-B887-FEE2B447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4469D8-5936-48B8-AF0C-37FF2AEE2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mphithéâtre | MaCI - Université Grenoble Alpes">
            <a:extLst>
              <a:ext uri="{FF2B5EF4-FFF2-40B4-BE49-F238E27FC236}">
                <a16:creationId xmlns:a16="http://schemas.microsoft.com/office/drawing/2014/main" id="{6E6E4AE0-6BC2-1D96-8EB2-FBE6C720B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82" r="8078" b="2"/>
          <a:stretch>
            <a:fillRect/>
          </a:stretch>
        </p:blipFill>
        <p:spPr bwMode="auto">
          <a:xfrm>
            <a:off x="8931549" y="4321464"/>
            <a:ext cx="2684860" cy="1984248"/>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6"/>
          <p:cNvSpPr>
            <a:spLocks noGrp="1"/>
          </p:cNvSpPr>
          <p:nvPr>
            <p:ph idx="1"/>
          </p:nvPr>
        </p:nvSpPr>
        <p:spPr>
          <a:xfrm>
            <a:off x="113088" y="1315258"/>
            <a:ext cx="3084657" cy="93114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a:t>Contrôle continu </a:t>
            </a:r>
          </a:p>
          <a:p>
            <a:pPr algn="ctr"/>
            <a:r>
              <a:rPr lang="fr-FR" sz="2400" b="1" dirty="0"/>
              <a:t>au cours du semestre</a:t>
            </a:r>
          </a:p>
        </p:txBody>
      </p:sp>
      <p:sp>
        <p:nvSpPr>
          <p:cNvPr id="8" name="Explosion 2 8"/>
          <p:cNvSpPr/>
          <p:nvPr/>
        </p:nvSpPr>
        <p:spPr>
          <a:xfrm>
            <a:off x="1275758" y="2164416"/>
            <a:ext cx="5832648" cy="1221536"/>
          </a:xfrm>
          <a:prstGeom prst="irregularSeal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dirty="0"/>
              <a:t>Etudiants inscrits en Contrôle Continu</a:t>
            </a:r>
          </a:p>
        </p:txBody>
      </p:sp>
      <p:sp>
        <p:nvSpPr>
          <p:cNvPr id="10" name="Rectangle 9"/>
          <p:cNvSpPr/>
          <p:nvPr/>
        </p:nvSpPr>
        <p:spPr>
          <a:xfrm>
            <a:off x="113088" y="3957903"/>
            <a:ext cx="3284365" cy="10386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a:t>Examens à la fin de chaque semestre</a:t>
            </a:r>
          </a:p>
        </p:txBody>
      </p:sp>
      <p:sp>
        <p:nvSpPr>
          <p:cNvPr id="11" name="Explosion 2 11"/>
          <p:cNvSpPr/>
          <p:nvPr/>
        </p:nvSpPr>
        <p:spPr>
          <a:xfrm>
            <a:off x="1016811" y="5349908"/>
            <a:ext cx="6137143" cy="1293302"/>
          </a:xfrm>
          <a:prstGeom prst="irregularSeal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dirty="0"/>
              <a:t>Etudiants inscrits en Contrôle Terminal</a:t>
            </a:r>
          </a:p>
        </p:txBody>
      </p:sp>
    </p:spTree>
    <p:extLst>
      <p:ext uri="{BB962C8B-B14F-4D97-AF65-F5344CB8AC3E}">
        <p14:creationId xmlns:p14="http://schemas.microsoft.com/office/powerpoint/2010/main" val="42548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65B89-F3D6-457F-BF4D-6350C0BAD0F2}"/>
              </a:ext>
            </a:extLst>
          </p:cNvPr>
          <p:cNvSpPr>
            <a:spLocks noGrp="1"/>
          </p:cNvSpPr>
          <p:nvPr>
            <p:ph type="title"/>
          </p:nvPr>
        </p:nvSpPr>
        <p:spPr>
          <a:xfrm flipH="1">
            <a:off x="136187" y="804333"/>
            <a:ext cx="488133" cy="5249334"/>
          </a:xfrm>
        </p:spPr>
        <p:txBody>
          <a:bodyPr>
            <a:normAutofit/>
          </a:bodyPr>
          <a:lstStyle/>
          <a:p>
            <a:pPr algn="r"/>
            <a:endParaRPr lang="fr-FR" dirty="0">
              <a:solidFill>
                <a:srgbClr val="FFFFFF"/>
              </a:solidFill>
            </a:endParaRPr>
          </a:p>
        </p:txBody>
      </p:sp>
      <p:pic>
        <p:nvPicPr>
          <p:cNvPr id="7" name="Image 6">
            <a:extLst>
              <a:ext uri="{FF2B5EF4-FFF2-40B4-BE49-F238E27FC236}">
                <a16:creationId xmlns:a16="http://schemas.microsoft.com/office/drawing/2014/main" id="{90A86590-A872-D951-009F-D1EB1386A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742" y="176413"/>
            <a:ext cx="2847556" cy="2847556"/>
          </a:xfrm>
          <a:prstGeom prst="rect">
            <a:avLst/>
          </a:prstGeom>
        </p:spPr>
      </p:pic>
      <p:pic>
        <p:nvPicPr>
          <p:cNvPr id="1026" name="Picture 2" descr="Drapeau France pour mât">
            <a:extLst>
              <a:ext uri="{FF2B5EF4-FFF2-40B4-BE49-F238E27FC236}">
                <a16:creationId xmlns:a16="http://schemas.microsoft.com/office/drawing/2014/main" id="{EC87E484-742B-CA34-25EC-01C9040202C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0253" y="4142"/>
            <a:ext cx="2747578" cy="2747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rapeau France pour mât">
            <a:extLst>
              <a:ext uri="{FF2B5EF4-FFF2-40B4-BE49-F238E27FC236}">
                <a16:creationId xmlns:a16="http://schemas.microsoft.com/office/drawing/2014/main" id="{BA6DD831-AB78-2156-F055-B41F103F8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142" y="62510"/>
            <a:ext cx="2747578" cy="2747578"/>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a:extLst>
              <a:ext uri="{FF2B5EF4-FFF2-40B4-BE49-F238E27FC236}">
                <a16:creationId xmlns:a16="http://schemas.microsoft.com/office/drawing/2014/main" id="{14D0F806-E8A7-236E-4D08-E0A1A4B2136F}"/>
              </a:ext>
            </a:extLst>
          </p:cNvPr>
          <p:cNvSpPr/>
          <p:nvPr/>
        </p:nvSpPr>
        <p:spPr>
          <a:xfrm>
            <a:off x="4480747" y="3681948"/>
            <a:ext cx="2869780" cy="2371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Arial" panose="020B0604020202020204" pitchFamily="34" charset="0"/>
                <a:cs typeface="Arial" panose="020B0604020202020204" pitchFamily="34" charset="0"/>
              </a:rPr>
              <a:t>BIENVENUE</a:t>
            </a:r>
          </a:p>
          <a:p>
            <a:pPr algn="ctr"/>
            <a:r>
              <a:rPr lang="pt-BR"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À  </a:t>
            </a:r>
          </a:p>
          <a:p>
            <a:pPr algn="ctr"/>
            <a:r>
              <a:rPr lang="pt-BR" sz="2000" dirty="0">
                <a:solidFill>
                  <a:schemeClr val="tx1"/>
                </a:solidFill>
                <a:latin typeface="Arial" panose="020B0604020202020204" pitchFamily="34" charset="0"/>
                <a:cs typeface="Arial" panose="020B0604020202020204" pitchFamily="34" charset="0"/>
              </a:rPr>
              <a:t>NICE</a:t>
            </a:r>
            <a:r>
              <a:rPr lang="fr-FR" sz="2000" dirty="0">
                <a:solidFill>
                  <a:schemeClr val="tx1"/>
                </a:solidFill>
                <a:latin typeface="Arial" panose="020B0604020202020204" pitchFamily="34" charset="0"/>
                <a:cs typeface="Arial" panose="020B0604020202020204" pitchFamily="34" charset="0"/>
              </a:rPr>
              <a:t> </a:t>
            </a:r>
          </a:p>
          <a:p>
            <a:pPr algn="ctr"/>
            <a:endParaRPr lang="fr-FR" dirty="0"/>
          </a:p>
        </p:txBody>
      </p:sp>
      <p:pic>
        <p:nvPicPr>
          <p:cNvPr id="1028" name="Picture 4" descr="Tourisme à Nice | Provence-Alpes-Côte d'Azur Tourisme">
            <a:extLst>
              <a:ext uri="{FF2B5EF4-FFF2-40B4-BE49-F238E27FC236}">
                <a16:creationId xmlns:a16="http://schemas.microsoft.com/office/drawing/2014/main" id="{EC199ADE-1112-CD55-2A08-CD8672A73D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93" y="3618863"/>
            <a:ext cx="4187349" cy="24366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Nice, les aménagements urbains ont redynamisé l'ouest de la ville |  L'immobilier par SeLoger">
            <a:extLst>
              <a:ext uri="{FF2B5EF4-FFF2-40B4-BE49-F238E27FC236}">
                <a16:creationId xmlns:a16="http://schemas.microsoft.com/office/drawing/2014/main" id="{CB24B7EB-E1D8-35E2-C165-016C23B3A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5533" y="3556489"/>
            <a:ext cx="4480280" cy="249717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0DE4053E-DCCD-488F-AC8A-E9E41260B6D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0227" y="532272"/>
            <a:ext cx="4032801" cy="1809132"/>
          </a:xfrm>
          <a:prstGeom prst="rect">
            <a:avLst/>
          </a:prstGeom>
          <a:noFill/>
          <a:ln>
            <a:noFill/>
          </a:ln>
        </p:spPr>
      </p:pic>
    </p:spTree>
    <p:extLst>
      <p:ext uri="{BB962C8B-B14F-4D97-AF65-F5344CB8AC3E}">
        <p14:creationId xmlns:p14="http://schemas.microsoft.com/office/powerpoint/2010/main" val="386782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4C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a:extLst>
              <a:ext uri="{FF2B5EF4-FFF2-40B4-BE49-F238E27FC236}">
                <a16:creationId xmlns:a16="http://schemas.microsoft.com/office/drawing/2014/main" id="{074DB531-688A-DD00-70CB-2807D7774BCA}"/>
              </a:ext>
            </a:extLst>
          </p:cNvPr>
          <p:cNvSpPr>
            <a:spLocks noGrp="1"/>
          </p:cNvSpPr>
          <p:nvPr>
            <p:ph type="title"/>
          </p:nvPr>
        </p:nvSpPr>
        <p:spPr>
          <a:xfrm>
            <a:off x="1024128" y="585216"/>
            <a:ext cx="6007027" cy="1499616"/>
          </a:xfrm>
        </p:spPr>
        <p:txBody>
          <a:bodyPr>
            <a:normAutofit/>
          </a:bodyPr>
          <a:lstStyle/>
          <a:p>
            <a:endParaRPr lang="fr-FR">
              <a:solidFill>
                <a:srgbClr val="FFFFFF"/>
              </a:solidFill>
            </a:endParaRPr>
          </a:p>
        </p:txBody>
      </p:sp>
      <p:cxnSp>
        <p:nvCxnSpPr>
          <p:cNvPr id="14" name="Straight Connector 13">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2" descr="Un amphithéâtre plein à craquer pour défendre l'université ...">
            <a:extLst>
              <a:ext uri="{FF2B5EF4-FFF2-40B4-BE49-F238E27FC236}">
                <a16:creationId xmlns:a16="http://schemas.microsoft.com/office/drawing/2014/main" id="{2EE720E1-D733-985A-B640-C78C7A856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503" r="-1" b="2781"/>
          <a:stretch>
            <a:fillRect/>
          </a:stretch>
        </p:blipFill>
        <p:spPr bwMode="auto">
          <a:xfrm>
            <a:off x="7552266" y="10"/>
            <a:ext cx="4639734" cy="3428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mphithéâtre | MaCI - Université Grenoble Alpes">
            <a:extLst>
              <a:ext uri="{FF2B5EF4-FFF2-40B4-BE49-F238E27FC236}">
                <a16:creationId xmlns:a16="http://schemas.microsoft.com/office/drawing/2014/main" id="{5B811180-4F07-ABA3-68B8-3371720C5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82" r="8078" b="2"/>
          <a:stretch>
            <a:fillRect/>
          </a:stretch>
        </p:blipFill>
        <p:spPr bwMode="auto">
          <a:xfrm>
            <a:off x="7552266" y="3429000"/>
            <a:ext cx="4639734"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p:cNvSpPr>
            <a:spLocks noGrp="1"/>
          </p:cNvSpPr>
          <p:nvPr>
            <p:ph idx="1"/>
          </p:nvPr>
        </p:nvSpPr>
        <p:spPr>
          <a:xfrm>
            <a:off x="72978" y="442098"/>
            <a:ext cx="2547596" cy="2270723"/>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a:t>CC =  Contrôle Continu </a:t>
            </a:r>
          </a:p>
        </p:txBody>
      </p:sp>
      <p:sp>
        <p:nvSpPr>
          <p:cNvPr id="7" name="Étoile à 12 branches 5"/>
          <p:cNvSpPr/>
          <p:nvPr/>
        </p:nvSpPr>
        <p:spPr>
          <a:xfrm>
            <a:off x="2855816" y="1178715"/>
            <a:ext cx="4769429" cy="1534106"/>
          </a:xfrm>
          <a:prstGeom prst="star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t>ASSIDUIT</a:t>
            </a:r>
            <a:r>
              <a:rPr lang="pt-PT" sz="2400" b="1" dirty="0"/>
              <a:t>É</a:t>
            </a:r>
            <a:r>
              <a:rPr lang="fr-FR" sz="2400" b="1" dirty="0"/>
              <a:t> AUX COURS OBLIGATOIRE </a:t>
            </a:r>
          </a:p>
        </p:txBody>
      </p:sp>
      <p:sp>
        <p:nvSpPr>
          <p:cNvPr id="11" name="Organigramme : Stockage à accès séquentiel 10"/>
          <p:cNvSpPr/>
          <p:nvPr/>
        </p:nvSpPr>
        <p:spPr>
          <a:xfrm>
            <a:off x="-1" y="3618051"/>
            <a:ext cx="2664296" cy="2146372"/>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a:t>CT =  Contrôle Terminal </a:t>
            </a:r>
          </a:p>
        </p:txBody>
      </p:sp>
      <p:sp>
        <p:nvSpPr>
          <p:cNvPr id="10" name="Étoile à 12 branches 11"/>
          <p:cNvSpPr/>
          <p:nvPr/>
        </p:nvSpPr>
        <p:spPr>
          <a:xfrm>
            <a:off x="2700700" y="3141162"/>
            <a:ext cx="5079660" cy="3288496"/>
          </a:xfrm>
          <a:prstGeom prst="star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t>ASSIDUIT</a:t>
            </a:r>
            <a:r>
              <a:rPr lang="pt-PT" sz="2400" b="1" dirty="0"/>
              <a:t>É</a:t>
            </a:r>
            <a:r>
              <a:rPr lang="fr-FR" sz="2400" b="1" dirty="0"/>
              <a:t> AUX COURS NON OBLIGATOIRE</a:t>
            </a:r>
          </a:p>
          <a:p>
            <a:pPr algn="ctr"/>
            <a:r>
              <a:rPr lang="fr-FR" sz="2400" b="1" dirty="0"/>
              <a:t>CONDITION : attestation employeur </a:t>
            </a:r>
          </a:p>
        </p:txBody>
      </p:sp>
    </p:spTree>
    <p:extLst>
      <p:ext uri="{BB962C8B-B14F-4D97-AF65-F5344CB8AC3E}">
        <p14:creationId xmlns:p14="http://schemas.microsoft.com/office/powerpoint/2010/main" val="344047495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0"/>
            <a:ext cx="7239000" cy="1143000"/>
          </a:xfrm>
        </p:spPr>
        <p:txBody>
          <a:bodyPr>
            <a:normAutofit fontScale="90000"/>
          </a:bodyPr>
          <a:lstStyle/>
          <a:p>
            <a:pPr algn="ctr"/>
            <a:r>
              <a:rPr lang="fr-FR" b="1" dirty="0">
                <a:solidFill>
                  <a:srgbClr val="00B0F0"/>
                </a:solidFill>
                <a:latin typeface="Algerian" panose="04020705040A02060702" pitchFamily="82" charset="0"/>
              </a:rPr>
              <a:t>DEMANDE </a:t>
            </a:r>
            <a:r>
              <a:rPr lang="fr-FR" sz="2700" b="1" dirty="0">
                <a:solidFill>
                  <a:srgbClr val="00B0F0"/>
                </a:solidFill>
                <a:latin typeface="Algerian" panose="04020705040A02060702" pitchFamily="82" charset="0"/>
              </a:rPr>
              <a:t>DE</a:t>
            </a:r>
            <a:r>
              <a:rPr lang="fr-FR" b="1" dirty="0">
                <a:solidFill>
                  <a:srgbClr val="00B0F0"/>
                </a:solidFill>
                <a:latin typeface="Algerian" panose="04020705040A02060702" pitchFamily="82" charset="0"/>
              </a:rPr>
              <a:t> DISPENSE D’ASSIDUITÉ AUX TD/TP</a:t>
            </a:r>
          </a:p>
        </p:txBody>
      </p:sp>
      <p:graphicFrame>
        <p:nvGraphicFramePr>
          <p:cNvPr id="24" name="Espace réservé du contenu 2">
            <a:extLst>
              <a:ext uri="{FF2B5EF4-FFF2-40B4-BE49-F238E27FC236}">
                <a16:creationId xmlns:a16="http://schemas.microsoft.com/office/drawing/2014/main" id="{4106B4D8-7061-36D7-B389-1EE98D5D5B2A}"/>
              </a:ext>
            </a:extLst>
          </p:cNvPr>
          <p:cNvGraphicFramePr>
            <a:graphicFrameLocks noGrp="1"/>
          </p:cNvGraphicFramePr>
          <p:nvPr>
            <p:ph idx="1"/>
            <p:extLst>
              <p:ext uri="{D42A27DB-BD31-4B8C-83A1-F6EECF244321}">
                <p14:modId xmlns:p14="http://schemas.microsoft.com/office/powerpoint/2010/main" val="1001894613"/>
              </p:ext>
            </p:extLst>
          </p:nvPr>
        </p:nvGraphicFramePr>
        <p:xfrm>
          <a:off x="1991544" y="2136200"/>
          <a:ext cx="7632848" cy="4733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lipse 5">
            <a:extLst>
              <a:ext uri="{FF2B5EF4-FFF2-40B4-BE49-F238E27FC236}">
                <a16:creationId xmlns:a16="http://schemas.microsoft.com/office/drawing/2014/main" id="{B6CB703A-35F9-0B3A-EE27-E70445A51015}"/>
              </a:ext>
            </a:extLst>
          </p:cNvPr>
          <p:cNvSpPr/>
          <p:nvPr/>
        </p:nvSpPr>
        <p:spPr>
          <a:xfrm>
            <a:off x="2152714" y="1154877"/>
            <a:ext cx="7143399" cy="450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20000"/>
                  <a:lumOff val="80000"/>
                </a:schemeClr>
              </a:solidFill>
            </a:endParaRPr>
          </a:p>
        </p:txBody>
      </p:sp>
      <p:sp>
        <p:nvSpPr>
          <p:cNvPr id="7" name="ZoneTexte 6">
            <a:extLst>
              <a:ext uri="{FF2B5EF4-FFF2-40B4-BE49-F238E27FC236}">
                <a16:creationId xmlns:a16="http://schemas.microsoft.com/office/drawing/2014/main" id="{6086D805-F41E-E76E-452C-8C31E3F71362}"/>
              </a:ext>
            </a:extLst>
          </p:cNvPr>
          <p:cNvSpPr txBox="1"/>
          <p:nvPr/>
        </p:nvSpPr>
        <p:spPr>
          <a:xfrm>
            <a:off x="4141744" y="1193813"/>
            <a:ext cx="2600801" cy="369332"/>
          </a:xfrm>
          <a:prstGeom prst="rect">
            <a:avLst/>
          </a:prstGeom>
          <a:solidFill>
            <a:schemeClr val="bg2">
              <a:lumMod val="90000"/>
            </a:schemeClr>
          </a:solidFill>
        </p:spPr>
        <p:txBody>
          <a:bodyPr wrap="square" rtlCol="0">
            <a:spAutoFit/>
          </a:bodyPr>
          <a:lstStyle/>
          <a:p>
            <a:r>
              <a:rPr lang="fr-FR" dirty="0"/>
              <a:t>AVANT LE 30 SEPTEMBRE</a:t>
            </a:r>
          </a:p>
        </p:txBody>
      </p:sp>
      <p:pic>
        <p:nvPicPr>
          <p:cNvPr id="17" name="Picture 3">
            <a:extLst>
              <a:ext uri="{FF2B5EF4-FFF2-40B4-BE49-F238E27FC236}">
                <a16:creationId xmlns:a16="http://schemas.microsoft.com/office/drawing/2014/main" id="{390EFEB9-0942-46FC-8C21-515497954834}"/>
              </a:ext>
            </a:extLst>
          </p:cNvPr>
          <p:cNvPicPr>
            <a:picLocks noChangeAspect="1"/>
          </p:cNvPicPr>
          <p:nvPr/>
        </p:nvPicPr>
        <p:blipFill rotWithShape="1">
          <a:blip r:embed="rId7"/>
          <a:srcRect l="15584" r="18638"/>
          <a:stretch/>
        </p:blipFill>
        <p:spPr>
          <a:xfrm>
            <a:off x="9433690" y="297356"/>
            <a:ext cx="2567608" cy="6858000"/>
          </a:xfrm>
          <a:prstGeom prst="rect">
            <a:avLst/>
          </a:prstGeom>
        </p:spPr>
      </p:pic>
      <p:pic>
        <p:nvPicPr>
          <p:cNvPr id="18" name="Picture 3">
            <a:extLst>
              <a:ext uri="{FF2B5EF4-FFF2-40B4-BE49-F238E27FC236}">
                <a16:creationId xmlns:a16="http://schemas.microsoft.com/office/drawing/2014/main" id="{EBCC64BC-0510-4480-B638-BC5323A303F0}"/>
              </a:ext>
            </a:extLst>
          </p:cNvPr>
          <p:cNvPicPr>
            <a:picLocks noChangeAspect="1"/>
          </p:cNvPicPr>
          <p:nvPr/>
        </p:nvPicPr>
        <p:blipFill rotWithShape="1">
          <a:blip r:embed="rId7"/>
          <a:srcRect l="15584" r="18638"/>
          <a:stretch/>
        </p:blipFill>
        <p:spPr>
          <a:xfrm>
            <a:off x="-33740" y="34949"/>
            <a:ext cx="1808331" cy="6858000"/>
          </a:xfrm>
          <a:prstGeom prst="rect">
            <a:avLst/>
          </a:prstGeom>
        </p:spPr>
      </p:pic>
      <p:sp>
        <p:nvSpPr>
          <p:cNvPr id="8" name="ZoneTexte 7">
            <a:extLst>
              <a:ext uri="{FF2B5EF4-FFF2-40B4-BE49-F238E27FC236}">
                <a16:creationId xmlns:a16="http://schemas.microsoft.com/office/drawing/2014/main" id="{8F05175A-AC35-5D49-F60F-904D633607C5}"/>
              </a:ext>
            </a:extLst>
          </p:cNvPr>
          <p:cNvSpPr txBox="1"/>
          <p:nvPr/>
        </p:nvSpPr>
        <p:spPr>
          <a:xfrm>
            <a:off x="4331854" y="1605192"/>
            <a:ext cx="2263761" cy="369332"/>
          </a:xfrm>
          <a:prstGeom prst="rect">
            <a:avLst/>
          </a:prstGeom>
          <a:noFill/>
        </p:spPr>
        <p:txBody>
          <a:bodyPr wrap="none" rtlCol="0">
            <a:spAutoFit/>
          </a:bodyPr>
          <a:lstStyle/>
          <a:p>
            <a:r>
              <a:rPr lang="fr-FR" dirty="0"/>
              <a:t>Motifs de la dispense :</a:t>
            </a:r>
          </a:p>
        </p:txBody>
      </p:sp>
    </p:spTree>
    <p:extLst>
      <p:ext uri="{BB962C8B-B14F-4D97-AF65-F5344CB8AC3E}">
        <p14:creationId xmlns:p14="http://schemas.microsoft.com/office/powerpoint/2010/main" val="3577859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8581A5A-5580-CEC8-C1EF-A5714EDA78AB}"/>
              </a:ext>
            </a:extLst>
          </p:cNvPr>
          <p:cNvSpPr>
            <a:spLocks noGrp="1"/>
          </p:cNvSpPr>
          <p:nvPr>
            <p:ph type="title"/>
          </p:nvPr>
        </p:nvSpPr>
        <p:spPr>
          <a:xfrm>
            <a:off x="573024" y="4608575"/>
            <a:ext cx="5242560" cy="1765715"/>
          </a:xfrm>
        </p:spPr>
        <p:txBody>
          <a:bodyPr>
            <a:normAutofit/>
          </a:bodyPr>
          <a:lstStyle/>
          <a:p>
            <a:pPr algn="r"/>
            <a:endParaRPr lang="fr-FR" sz="4400" dirty="0">
              <a:solidFill>
                <a:srgbClr val="FFFFFF"/>
              </a:solidFill>
            </a:endParaRPr>
          </a:p>
        </p:txBody>
      </p:sp>
      <p:pic>
        <p:nvPicPr>
          <p:cNvPr id="4" name="Picture 2" descr="Un amphithéâtre plein à craquer pour défendre l'université ...">
            <a:extLst>
              <a:ext uri="{FF2B5EF4-FFF2-40B4-BE49-F238E27FC236}">
                <a16:creationId xmlns:a16="http://schemas.microsoft.com/office/drawing/2014/main" id="{324312EA-302F-22FD-A7C3-F0F321299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349" b="5628"/>
          <a:stretch>
            <a:fillRect/>
          </a:stretch>
        </p:blipFill>
        <p:spPr bwMode="auto">
          <a:xfrm>
            <a:off x="327547" y="321733"/>
            <a:ext cx="5688020" cy="38997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513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contenu 4">
            <a:extLst>
              <a:ext uri="{FF2B5EF4-FFF2-40B4-BE49-F238E27FC236}">
                <a16:creationId xmlns:a16="http://schemas.microsoft.com/office/drawing/2014/main" id="{7D58FAA2-F2F5-4F15-9465-57B66B838AA6}"/>
              </a:ext>
            </a:extLst>
          </p:cNvPr>
          <p:cNvSpPr txBox="1">
            <a:spLocks/>
          </p:cNvSpPr>
          <p:nvPr/>
        </p:nvSpPr>
        <p:spPr>
          <a:xfrm>
            <a:off x="505935" y="4929651"/>
            <a:ext cx="5486842" cy="1059310"/>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lt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lt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9pPr>
          </a:lstStyle>
          <a:p>
            <a:pPr algn="ctr"/>
            <a:endParaRPr lang="fr-FR" sz="2400" b="1" dirty="0">
              <a:solidFill>
                <a:schemeClr val="tx1"/>
              </a:solidFill>
            </a:endParaRPr>
          </a:p>
          <a:p>
            <a:pPr algn="ctr"/>
            <a:r>
              <a:rPr lang="fr-FR" sz="2400" b="1" dirty="0">
                <a:solidFill>
                  <a:schemeClr val="tx1"/>
                </a:solidFill>
              </a:rPr>
              <a:t>MODALITÉS D’EXAMENS</a:t>
            </a:r>
          </a:p>
          <a:p>
            <a:pPr algn="ctr"/>
            <a:r>
              <a:rPr lang="fr-FR" sz="2400" dirty="0">
                <a:solidFill>
                  <a:schemeClr val="tx1"/>
                </a:solidFill>
              </a:rPr>
              <a:t> </a:t>
            </a:r>
          </a:p>
        </p:txBody>
      </p:sp>
      <p:pic>
        <p:nvPicPr>
          <p:cNvPr id="13" name="imageSelected0">
            <a:extLst>
              <a:ext uri="{FF2B5EF4-FFF2-40B4-BE49-F238E27FC236}">
                <a16:creationId xmlns:a16="http://schemas.microsoft.com/office/drawing/2014/main" id="{3130A848-DE2D-4B81-B19D-9195107EA42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65089" y="354428"/>
            <a:ext cx="5716524" cy="11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arme 6">
            <a:extLst>
              <a:ext uri="{FF2B5EF4-FFF2-40B4-BE49-F238E27FC236}">
                <a16:creationId xmlns:a16="http://schemas.microsoft.com/office/drawing/2014/main" id="{80C18DF7-9F6C-41C7-BCED-E32F0D542715}"/>
              </a:ext>
            </a:extLst>
          </p:cNvPr>
          <p:cNvSpPr/>
          <p:nvPr/>
        </p:nvSpPr>
        <p:spPr>
          <a:xfrm rot="20952782">
            <a:off x="6188099" y="3267361"/>
            <a:ext cx="5592390" cy="2371719"/>
          </a:xfrm>
          <a:prstGeom prst="teardrop">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CCI (</a:t>
            </a:r>
            <a:r>
              <a:rPr lang="fr-FR" sz="2400" dirty="0" err="1">
                <a:solidFill>
                  <a:schemeClr val="tx1"/>
                </a:solidFill>
              </a:rPr>
              <a:t>Contôle</a:t>
            </a:r>
            <a:r>
              <a:rPr lang="fr-FR" sz="2400" dirty="0">
                <a:solidFill>
                  <a:schemeClr val="tx1"/>
                </a:solidFill>
              </a:rPr>
              <a:t> Continu Intégral)</a:t>
            </a:r>
          </a:p>
        </p:txBody>
      </p:sp>
    </p:spTree>
    <p:extLst>
      <p:ext uri="{BB962C8B-B14F-4D97-AF65-F5344CB8AC3E}">
        <p14:creationId xmlns:p14="http://schemas.microsoft.com/office/powerpoint/2010/main" val="330271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D1D822-630A-449C-9E3A-D064C4E472ED}"/>
              </a:ext>
            </a:extLst>
          </p:cNvPr>
          <p:cNvSpPr>
            <a:spLocks noGrp="1"/>
          </p:cNvSpPr>
          <p:nvPr>
            <p:ph type="title"/>
          </p:nvPr>
        </p:nvSpPr>
        <p:spPr>
          <a:xfrm>
            <a:off x="1024129" y="0"/>
            <a:ext cx="9720072" cy="805343"/>
          </a:xfrm>
        </p:spPr>
        <p:txBody>
          <a:bodyPr/>
          <a:lstStyle/>
          <a:p>
            <a:pPr algn="ctr"/>
            <a:r>
              <a:rPr lang="fr-FR" b="1" dirty="0">
                <a:solidFill>
                  <a:srgbClr val="0070C0"/>
                </a:solidFill>
                <a:latin typeface="Algerian" panose="04020705040A02060702" pitchFamily="82" charset="0"/>
              </a:rPr>
              <a:t>  en cas de problème</a:t>
            </a:r>
          </a:p>
        </p:txBody>
      </p:sp>
      <p:pic>
        <p:nvPicPr>
          <p:cNvPr id="4" name="Picture 2" descr="Drapeau Europe 90x150cm">
            <a:extLst>
              <a:ext uri="{FF2B5EF4-FFF2-40B4-BE49-F238E27FC236}">
                <a16:creationId xmlns:a16="http://schemas.microsoft.com/office/drawing/2014/main" id="{1ABBF38F-DEE2-484C-9EBD-FC067448C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1" y="-496805"/>
            <a:ext cx="2466616" cy="24666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 en biseau 5">
            <a:extLst>
              <a:ext uri="{FF2B5EF4-FFF2-40B4-BE49-F238E27FC236}">
                <a16:creationId xmlns:a16="http://schemas.microsoft.com/office/drawing/2014/main" id="{D2113246-D432-4B8C-B240-5DFEE5D13DEF}"/>
              </a:ext>
            </a:extLst>
          </p:cNvPr>
          <p:cNvSpPr/>
          <p:nvPr/>
        </p:nvSpPr>
        <p:spPr>
          <a:xfrm>
            <a:off x="3611919" y="1277780"/>
            <a:ext cx="4083760" cy="1499616"/>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NE PAS RESTER SEUL</a:t>
            </a:r>
          </a:p>
        </p:txBody>
      </p:sp>
      <p:pic>
        <p:nvPicPr>
          <p:cNvPr id="7" name="Picture 2" descr="Drapeau Europe 90x150cm">
            <a:extLst>
              <a:ext uri="{FF2B5EF4-FFF2-40B4-BE49-F238E27FC236}">
                <a16:creationId xmlns:a16="http://schemas.microsoft.com/office/drawing/2014/main" id="{4C754F03-4D51-45F9-91CB-DA10946A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8958" y="-464226"/>
            <a:ext cx="2401461" cy="240146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 en biseau 18">
            <a:extLst>
              <a:ext uri="{FF2B5EF4-FFF2-40B4-BE49-F238E27FC236}">
                <a16:creationId xmlns:a16="http://schemas.microsoft.com/office/drawing/2014/main" id="{36BAA648-824F-48C8-9C03-D300D7165407}"/>
              </a:ext>
            </a:extLst>
          </p:cNvPr>
          <p:cNvSpPr/>
          <p:nvPr/>
        </p:nvSpPr>
        <p:spPr>
          <a:xfrm>
            <a:off x="3611919" y="3907724"/>
            <a:ext cx="4083760" cy="1499616"/>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CONTACTER </a:t>
            </a:r>
          </a:p>
          <a:p>
            <a:pPr algn="ctr"/>
            <a:r>
              <a:rPr lang="fr-FR" sz="2400" dirty="0">
                <a:solidFill>
                  <a:schemeClr val="tx1"/>
                </a:solidFill>
              </a:rPr>
              <a:t>Chloé Oddou</a:t>
            </a:r>
          </a:p>
        </p:txBody>
      </p:sp>
      <p:sp>
        <p:nvSpPr>
          <p:cNvPr id="8" name="Flèche : droite à entaille 7">
            <a:extLst>
              <a:ext uri="{FF2B5EF4-FFF2-40B4-BE49-F238E27FC236}">
                <a16:creationId xmlns:a16="http://schemas.microsoft.com/office/drawing/2014/main" id="{E2632755-0CA0-4F43-8972-3D0E43845AA9}"/>
              </a:ext>
            </a:extLst>
          </p:cNvPr>
          <p:cNvSpPr/>
          <p:nvPr/>
        </p:nvSpPr>
        <p:spPr>
          <a:xfrm rot="5400000">
            <a:off x="5091058" y="2998368"/>
            <a:ext cx="1083868" cy="65968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Picture 2" descr="Logo Label bienvenue en France">
            <a:extLst>
              <a:ext uri="{FF2B5EF4-FFF2-40B4-BE49-F238E27FC236}">
                <a16:creationId xmlns:a16="http://schemas.microsoft.com/office/drawing/2014/main" id="{D113C682-EED9-4314-9678-B8E2E32F75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22" y="2426610"/>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ogo Label bienvenue en France">
            <a:extLst>
              <a:ext uri="{FF2B5EF4-FFF2-40B4-BE49-F238E27FC236}">
                <a16:creationId xmlns:a16="http://schemas.microsoft.com/office/drawing/2014/main" id="{0BA9545F-3368-4D3B-8957-C07F96CE10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2325" y="2673932"/>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e que les drapeaux disent de leur pays | National Geographic">
            <a:extLst>
              <a:ext uri="{FF2B5EF4-FFF2-40B4-BE49-F238E27FC236}">
                <a16:creationId xmlns:a16="http://schemas.microsoft.com/office/drawing/2014/main" id="{CE6F9C51-9BF6-4471-B5F5-AC278AB50B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8" y="4909404"/>
            <a:ext cx="2761433" cy="18415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e que les drapeaux disent de leur pays | National Geographic">
            <a:extLst>
              <a:ext uri="{FF2B5EF4-FFF2-40B4-BE49-F238E27FC236}">
                <a16:creationId xmlns:a16="http://schemas.microsoft.com/office/drawing/2014/main" id="{BD462CEE-EFE1-4C05-8762-0EC551EB8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3883" y="4917717"/>
            <a:ext cx="2761433" cy="184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231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D1D822-630A-449C-9E3A-D064C4E472ED}"/>
              </a:ext>
            </a:extLst>
          </p:cNvPr>
          <p:cNvSpPr>
            <a:spLocks noGrp="1"/>
          </p:cNvSpPr>
          <p:nvPr>
            <p:ph type="title"/>
          </p:nvPr>
        </p:nvSpPr>
        <p:spPr>
          <a:xfrm>
            <a:off x="1024129" y="0"/>
            <a:ext cx="9720072" cy="805343"/>
          </a:xfrm>
        </p:spPr>
        <p:txBody>
          <a:bodyPr/>
          <a:lstStyle/>
          <a:p>
            <a:pPr algn="ctr"/>
            <a:r>
              <a:rPr lang="fr-FR" b="1" dirty="0">
                <a:solidFill>
                  <a:srgbClr val="0070C0"/>
                </a:solidFill>
                <a:latin typeface="Algerian" panose="04020705040A02060702" pitchFamily="82" charset="0"/>
              </a:rPr>
              <a:t>  en cas d’HANDICAP</a:t>
            </a:r>
          </a:p>
        </p:txBody>
      </p:sp>
      <p:pic>
        <p:nvPicPr>
          <p:cNvPr id="4" name="Picture 2" descr="Drapeau Europe 90x150cm">
            <a:extLst>
              <a:ext uri="{FF2B5EF4-FFF2-40B4-BE49-F238E27FC236}">
                <a16:creationId xmlns:a16="http://schemas.microsoft.com/office/drawing/2014/main" id="{1ABBF38F-DEE2-484C-9EBD-FC067448C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 y="-340839"/>
            <a:ext cx="2038525" cy="2038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 en biseau 5">
            <a:extLst>
              <a:ext uri="{FF2B5EF4-FFF2-40B4-BE49-F238E27FC236}">
                <a16:creationId xmlns:a16="http://schemas.microsoft.com/office/drawing/2014/main" id="{D2113246-D432-4B8C-B240-5DFEE5D13DEF}"/>
              </a:ext>
            </a:extLst>
          </p:cNvPr>
          <p:cNvSpPr/>
          <p:nvPr/>
        </p:nvSpPr>
        <p:spPr>
          <a:xfrm>
            <a:off x="3842285" y="1174488"/>
            <a:ext cx="4083760" cy="1499616"/>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CELLULE HANDICAP</a:t>
            </a:r>
          </a:p>
        </p:txBody>
      </p:sp>
      <p:pic>
        <p:nvPicPr>
          <p:cNvPr id="7" name="Picture 2" descr="Drapeau Europe 90x150cm">
            <a:extLst>
              <a:ext uri="{FF2B5EF4-FFF2-40B4-BE49-F238E27FC236}">
                <a16:creationId xmlns:a16="http://schemas.microsoft.com/office/drawing/2014/main" id="{4C754F03-4D51-45F9-91CB-DA10946A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532" y="-369145"/>
            <a:ext cx="1984678" cy="198467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 en biseau 18">
            <a:extLst>
              <a:ext uri="{FF2B5EF4-FFF2-40B4-BE49-F238E27FC236}">
                <a16:creationId xmlns:a16="http://schemas.microsoft.com/office/drawing/2014/main" id="{36BAA648-824F-48C8-9C03-D300D7165407}"/>
              </a:ext>
            </a:extLst>
          </p:cNvPr>
          <p:cNvSpPr/>
          <p:nvPr/>
        </p:nvSpPr>
        <p:spPr>
          <a:xfrm>
            <a:off x="3744923" y="5092377"/>
            <a:ext cx="4083760" cy="1499616"/>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 ENSEIGNANTS</a:t>
            </a:r>
          </a:p>
        </p:txBody>
      </p:sp>
      <p:sp>
        <p:nvSpPr>
          <p:cNvPr id="3" name="Ellipse 2">
            <a:extLst>
              <a:ext uri="{FF2B5EF4-FFF2-40B4-BE49-F238E27FC236}">
                <a16:creationId xmlns:a16="http://schemas.microsoft.com/office/drawing/2014/main" id="{06BC8E0A-E0A9-45B7-9E38-D6FE86E39EDC}"/>
              </a:ext>
            </a:extLst>
          </p:cNvPr>
          <p:cNvSpPr/>
          <p:nvPr/>
        </p:nvSpPr>
        <p:spPr>
          <a:xfrm>
            <a:off x="152228" y="3542354"/>
            <a:ext cx="2156108" cy="1005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PRÉVENIR</a:t>
            </a:r>
          </a:p>
        </p:txBody>
      </p:sp>
      <p:sp>
        <p:nvSpPr>
          <p:cNvPr id="12" name="Flèche : droite à entaille 11">
            <a:extLst>
              <a:ext uri="{FF2B5EF4-FFF2-40B4-BE49-F238E27FC236}">
                <a16:creationId xmlns:a16="http://schemas.microsoft.com/office/drawing/2014/main" id="{80300310-2C56-468C-8DA4-F0B5663C0FD1}"/>
              </a:ext>
            </a:extLst>
          </p:cNvPr>
          <p:cNvSpPr/>
          <p:nvPr/>
        </p:nvSpPr>
        <p:spPr>
          <a:xfrm rot="19691159">
            <a:off x="732333" y="2053301"/>
            <a:ext cx="2904490" cy="65968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lèche : droite à entaille 12">
            <a:extLst>
              <a:ext uri="{FF2B5EF4-FFF2-40B4-BE49-F238E27FC236}">
                <a16:creationId xmlns:a16="http://schemas.microsoft.com/office/drawing/2014/main" id="{A8D26B5F-4793-46BE-8DDE-68651469B9DC}"/>
              </a:ext>
            </a:extLst>
          </p:cNvPr>
          <p:cNvSpPr/>
          <p:nvPr/>
        </p:nvSpPr>
        <p:spPr>
          <a:xfrm rot="1403077">
            <a:off x="732333" y="5183874"/>
            <a:ext cx="2904490" cy="65968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Picture 6" descr="Ce que les drapeaux disent de leur pays | National Geographic">
            <a:extLst>
              <a:ext uri="{FF2B5EF4-FFF2-40B4-BE49-F238E27FC236}">
                <a16:creationId xmlns:a16="http://schemas.microsoft.com/office/drawing/2014/main" id="{31A6D3FF-900E-48D4-8103-B559FCAF0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8885" y="5600215"/>
            <a:ext cx="1886095" cy="1257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e que les drapeaux disent de leur pays | National Geographic">
            <a:extLst>
              <a:ext uri="{FF2B5EF4-FFF2-40B4-BE49-F238E27FC236}">
                <a16:creationId xmlns:a16="http://schemas.microsoft.com/office/drawing/2014/main" id="{55FAB7F4-30CC-45AD-9280-E0F739A79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 y="5600215"/>
            <a:ext cx="1886095" cy="12577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Logo Label bienvenue en France">
            <a:extLst>
              <a:ext uri="{FF2B5EF4-FFF2-40B4-BE49-F238E27FC236}">
                <a16:creationId xmlns:a16="http://schemas.microsoft.com/office/drawing/2014/main" id="{2B3F5739-CEF2-47BA-BC61-01E5E1C2E5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1253" y="3023770"/>
            <a:ext cx="1603870" cy="16038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 en biseau 4">
            <a:extLst>
              <a:ext uri="{FF2B5EF4-FFF2-40B4-BE49-F238E27FC236}">
                <a16:creationId xmlns:a16="http://schemas.microsoft.com/office/drawing/2014/main" id="{2941AC28-9180-2905-9679-F8FB1994CED5}"/>
              </a:ext>
            </a:extLst>
          </p:cNvPr>
          <p:cNvSpPr/>
          <p:nvPr/>
        </p:nvSpPr>
        <p:spPr>
          <a:xfrm>
            <a:off x="3842285" y="3077748"/>
            <a:ext cx="4083760" cy="1499616"/>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CHLOE ODDOU</a:t>
            </a:r>
          </a:p>
        </p:txBody>
      </p:sp>
      <p:sp>
        <p:nvSpPr>
          <p:cNvPr id="8" name="Flèche : droite à entaille 7">
            <a:extLst>
              <a:ext uri="{FF2B5EF4-FFF2-40B4-BE49-F238E27FC236}">
                <a16:creationId xmlns:a16="http://schemas.microsoft.com/office/drawing/2014/main" id="{8FC15648-66D1-D69F-E2FD-FDCD8D3A56FD}"/>
              </a:ext>
            </a:extLst>
          </p:cNvPr>
          <p:cNvSpPr/>
          <p:nvPr/>
        </p:nvSpPr>
        <p:spPr>
          <a:xfrm>
            <a:off x="2540752" y="3614172"/>
            <a:ext cx="765866" cy="65968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1825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BA86B-9910-4AEA-B5A4-B33B4BA070E7}"/>
              </a:ext>
            </a:extLst>
          </p:cNvPr>
          <p:cNvSpPr>
            <a:spLocks noGrp="1"/>
          </p:cNvSpPr>
          <p:nvPr>
            <p:ph type="title"/>
          </p:nvPr>
        </p:nvSpPr>
        <p:spPr/>
        <p:txBody>
          <a:bodyPr/>
          <a:lstStyle/>
          <a:p>
            <a:endParaRPr lang="fr-FR"/>
          </a:p>
        </p:txBody>
      </p:sp>
      <p:pic>
        <p:nvPicPr>
          <p:cNvPr id="11" name="Picture 8" descr="Social et solidarités - Ville de Nice">
            <a:extLst>
              <a:ext uri="{FF2B5EF4-FFF2-40B4-BE49-F238E27FC236}">
                <a16:creationId xmlns:a16="http://schemas.microsoft.com/office/drawing/2014/main" id="{60DEE35B-8162-4433-BC91-B636373A2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0965" y="3516476"/>
            <a:ext cx="3854891" cy="2019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ocial et solidarités - Ville de Nice">
            <a:extLst>
              <a:ext uri="{FF2B5EF4-FFF2-40B4-BE49-F238E27FC236}">
                <a16:creationId xmlns:a16="http://schemas.microsoft.com/office/drawing/2014/main" id="{8D8BDBBD-B5A0-4178-B1DD-F485E33D4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155" y="-3680957"/>
            <a:ext cx="28841381" cy="1511024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C0A9E918-A339-4CCB-84C1-5A33013ACA97}"/>
              </a:ext>
            </a:extLst>
          </p:cNvPr>
          <p:cNvSpPr txBox="1"/>
          <p:nvPr/>
        </p:nvSpPr>
        <p:spPr>
          <a:xfrm>
            <a:off x="5884164" y="557784"/>
            <a:ext cx="1380744" cy="461665"/>
          </a:xfrm>
          <a:prstGeom prst="rect">
            <a:avLst/>
          </a:prstGeom>
          <a:noFill/>
        </p:spPr>
        <p:txBody>
          <a:bodyPr wrap="square" rtlCol="0">
            <a:spAutoFit/>
          </a:bodyPr>
          <a:lstStyle/>
          <a:p>
            <a:r>
              <a:rPr lang="fr-FR" sz="2400" b="1" dirty="0"/>
              <a:t>A 153</a:t>
            </a:r>
          </a:p>
        </p:txBody>
      </p:sp>
      <p:pic>
        <p:nvPicPr>
          <p:cNvPr id="4" name="Image 3">
            <a:extLst>
              <a:ext uri="{FF2B5EF4-FFF2-40B4-BE49-F238E27FC236}">
                <a16:creationId xmlns:a16="http://schemas.microsoft.com/office/drawing/2014/main" id="{E5952D0B-1F2C-4BFF-93A3-04FB2BEFD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550" y="-685800"/>
            <a:ext cx="4912900" cy="7543800"/>
          </a:xfrm>
          <a:prstGeom prst="rect">
            <a:avLst/>
          </a:prstGeom>
        </p:spPr>
      </p:pic>
      <p:sp>
        <p:nvSpPr>
          <p:cNvPr id="5" name="Espace réservé du contenu 4">
            <a:extLst>
              <a:ext uri="{FF2B5EF4-FFF2-40B4-BE49-F238E27FC236}">
                <a16:creationId xmlns:a16="http://schemas.microsoft.com/office/drawing/2014/main" id="{E7BF3334-C62F-3C92-8D98-0257F7C6C400}"/>
              </a:ext>
            </a:extLst>
          </p:cNvPr>
          <p:cNvSpPr>
            <a:spLocks noGrp="1"/>
          </p:cNvSpPr>
          <p:nvPr>
            <p:ph idx="1"/>
          </p:nvPr>
        </p:nvSpPr>
        <p:spPr>
          <a:xfrm>
            <a:off x="1024128" y="-839972"/>
            <a:ext cx="9720073" cy="7149332"/>
          </a:xfrm>
        </p:spPr>
        <p:txBody>
          <a:bodyPr/>
          <a:lstStyle/>
          <a:p>
            <a:r>
              <a:rPr lang="fr-FR" sz="2000" b="1" dirty="0"/>
              <a:t>A 153</a:t>
            </a:r>
          </a:p>
          <a:p>
            <a:endParaRPr lang="fr-FR" dirty="0"/>
          </a:p>
        </p:txBody>
      </p:sp>
      <p:sp>
        <p:nvSpPr>
          <p:cNvPr id="8" name="ZoneTexte 7">
            <a:extLst>
              <a:ext uri="{FF2B5EF4-FFF2-40B4-BE49-F238E27FC236}">
                <a16:creationId xmlns:a16="http://schemas.microsoft.com/office/drawing/2014/main" id="{288821B6-E9B8-7967-C973-B78F8F0A71BD}"/>
              </a:ext>
            </a:extLst>
          </p:cNvPr>
          <p:cNvSpPr txBox="1"/>
          <p:nvPr/>
        </p:nvSpPr>
        <p:spPr>
          <a:xfrm>
            <a:off x="5793903" y="-9930"/>
            <a:ext cx="3527350" cy="369332"/>
          </a:xfrm>
          <a:prstGeom prst="rect">
            <a:avLst/>
          </a:prstGeom>
          <a:noFill/>
        </p:spPr>
        <p:txBody>
          <a:bodyPr wrap="square">
            <a:spAutoFit/>
          </a:bodyPr>
          <a:lstStyle/>
          <a:p>
            <a:r>
              <a:rPr lang="fr-FR" sz="1800" b="1" dirty="0"/>
              <a:t>A 153</a:t>
            </a:r>
          </a:p>
        </p:txBody>
      </p:sp>
    </p:spTree>
    <p:extLst>
      <p:ext uri="{BB962C8B-B14F-4D97-AF65-F5344CB8AC3E}">
        <p14:creationId xmlns:p14="http://schemas.microsoft.com/office/powerpoint/2010/main" val="841755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60334E-AA04-48C5-9077-251A8FD5F106}"/>
              </a:ext>
            </a:extLst>
          </p:cNvPr>
          <p:cNvSpPr>
            <a:spLocks noGrp="1"/>
          </p:cNvSpPr>
          <p:nvPr>
            <p:ph type="title"/>
          </p:nvPr>
        </p:nvSpPr>
        <p:spPr/>
        <p:txBody>
          <a:bodyPr/>
          <a:lstStyle/>
          <a:p>
            <a:endParaRPr lang="fr-FR" dirty="0"/>
          </a:p>
        </p:txBody>
      </p:sp>
      <p:pic>
        <p:nvPicPr>
          <p:cNvPr id="3074" name="Picture 2" descr="Accompagnement psychologique - Crous Paris">
            <a:extLst>
              <a:ext uri="{FF2B5EF4-FFF2-40B4-BE49-F238E27FC236}">
                <a16:creationId xmlns:a16="http://schemas.microsoft.com/office/drawing/2014/main" id="{EF8545AF-438A-4109-8CBF-5D5E0BF80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9" y="2363005"/>
            <a:ext cx="4488517" cy="32060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mment demander de l'aide ou du soutien psychologique?">
            <a:extLst>
              <a:ext uri="{FF2B5EF4-FFF2-40B4-BE49-F238E27FC236}">
                <a16:creationId xmlns:a16="http://schemas.microsoft.com/office/drawing/2014/main" id="{68BB265D-0E0A-48E7-BB4B-6F1129CF802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053268" y="2466905"/>
            <a:ext cx="4488514" cy="400902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0B7903A3-C944-4DE9-8511-0490A09433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8562" y="0"/>
            <a:ext cx="4714875" cy="6858000"/>
          </a:xfrm>
          <a:prstGeom prst="rect">
            <a:avLst/>
          </a:prstGeom>
        </p:spPr>
      </p:pic>
      <p:sp>
        <p:nvSpPr>
          <p:cNvPr id="9" name="ZoneTexte 8">
            <a:extLst>
              <a:ext uri="{FF2B5EF4-FFF2-40B4-BE49-F238E27FC236}">
                <a16:creationId xmlns:a16="http://schemas.microsoft.com/office/drawing/2014/main" id="{84FCFFCE-FF23-47E9-8B3B-61DD7DC5E652}"/>
              </a:ext>
            </a:extLst>
          </p:cNvPr>
          <p:cNvSpPr txBox="1"/>
          <p:nvPr/>
        </p:nvSpPr>
        <p:spPr>
          <a:xfrm>
            <a:off x="5547360" y="438912"/>
            <a:ext cx="968535" cy="461665"/>
          </a:xfrm>
          <a:prstGeom prst="rect">
            <a:avLst/>
          </a:prstGeom>
          <a:noFill/>
        </p:spPr>
        <p:txBody>
          <a:bodyPr wrap="none" rtlCol="0">
            <a:spAutoFit/>
          </a:bodyPr>
          <a:lstStyle/>
          <a:p>
            <a:r>
              <a:rPr lang="fr-FR" sz="2400" b="1" dirty="0"/>
              <a:t>A 154</a:t>
            </a:r>
          </a:p>
        </p:txBody>
      </p:sp>
    </p:spTree>
    <p:extLst>
      <p:ext uri="{BB962C8B-B14F-4D97-AF65-F5344CB8AC3E}">
        <p14:creationId xmlns:p14="http://schemas.microsoft.com/office/powerpoint/2010/main" val="3730138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ECD01E1-3112-505A-9EE6-6606C2228D5F}"/>
              </a:ext>
            </a:extLst>
          </p:cNvPr>
          <p:cNvSpPr>
            <a:spLocks noGrp="1"/>
          </p:cNvSpPr>
          <p:nvPr>
            <p:ph type="title"/>
          </p:nvPr>
        </p:nvSpPr>
        <p:spPr>
          <a:xfrm>
            <a:off x="1024129" y="585216"/>
            <a:ext cx="3779085" cy="1499616"/>
          </a:xfrm>
        </p:spPr>
        <p:txBody>
          <a:bodyPr>
            <a:normAutofit/>
          </a:bodyPr>
          <a:lstStyle/>
          <a:p>
            <a:r>
              <a:rPr lang="fr-FR" sz="3900">
                <a:solidFill>
                  <a:srgbClr val="FFFFFF"/>
                </a:solidFill>
              </a:rPr>
              <a:t>La cellule d’écoute et de signalement</a:t>
            </a:r>
          </a:p>
        </p:txBody>
      </p:sp>
      <p:cxnSp>
        <p:nvCxnSpPr>
          <p:cNvPr id="4105" name="Straight Connector 410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1F4592E4-2D10-8648-4BBE-B354CD95B118}"/>
              </a:ext>
            </a:extLst>
          </p:cNvPr>
          <p:cNvSpPr>
            <a:spLocks noGrp="1"/>
          </p:cNvSpPr>
          <p:nvPr>
            <p:ph idx="1"/>
          </p:nvPr>
        </p:nvSpPr>
        <p:spPr>
          <a:xfrm>
            <a:off x="404864" y="2333402"/>
            <a:ext cx="4658820" cy="3931920"/>
          </a:xfrm>
        </p:spPr>
        <p:txBody>
          <a:bodyPr>
            <a:normAutofit fontScale="92500" lnSpcReduction="20000"/>
          </a:bodyPr>
          <a:lstStyle/>
          <a:p>
            <a:r>
              <a:rPr lang="fr-FR" sz="2400" dirty="0">
                <a:solidFill>
                  <a:srgbClr val="FFFFFF"/>
                </a:solidFill>
                <a:hlinkClick r:id="rId3">
                  <a:extLst>
                    <a:ext uri="{A12FA001-AC4F-418D-AE19-62706E023703}">
                      <ahyp:hlinkClr xmlns:ahyp="http://schemas.microsoft.com/office/drawing/2018/hyperlinkcolor" val="tx"/>
                    </a:ext>
                  </a:extLst>
                </a:hlinkClick>
              </a:rPr>
              <a:t>https://univ-cotedazur.fr/universite/responsabilite-ethique-et-universitaire/egalite-femmes-hommes/la-cellule-decoute-et-de-signalement</a:t>
            </a:r>
            <a:endParaRPr lang="fr-FR" sz="2400" dirty="0">
              <a:solidFill>
                <a:srgbClr val="FFFFFF"/>
              </a:solidFill>
            </a:endParaRPr>
          </a:p>
          <a:p>
            <a:endParaRPr lang="fr-FR" sz="2400" dirty="0">
              <a:solidFill>
                <a:srgbClr val="FFFFFF"/>
              </a:solidFill>
            </a:endParaRPr>
          </a:p>
          <a:p>
            <a:endParaRPr lang="fr-FR" sz="2400" dirty="0">
              <a:solidFill>
                <a:srgbClr val="FFFFFF"/>
              </a:solidFill>
            </a:endParaRPr>
          </a:p>
          <a:p>
            <a:r>
              <a:rPr lang="fr-FR" sz="2400" dirty="0">
                <a:solidFill>
                  <a:srgbClr val="FFFFFF"/>
                </a:solidFill>
              </a:rPr>
              <a:t>Le rôle de cette cellule est d’apporter écoute, conseils et soutien en toute confidentialité aux personnes qui s’estiment victimes ou témoins d’actes de harcèlement, discriminations et violences</a:t>
            </a:r>
            <a:r>
              <a:rPr lang="fr-FR" sz="1700" dirty="0">
                <a:solidFill>
                  <a:srgbClr val="FFFFFF"/>
                </a:solidFill>
              </a:rPr>
              <a:t>.</a:t>
            </a:r>
          </a:p>
        </p:txBody>
      </p:sp>
      <p:pic>
        <p:nvPicPr>
          <p:cNvPr id="4098" name="Picture 2" descr="Nouvelle prise en charge du harcèlement scolaire - Actu-Juridique">
            <a:extLst>
              <a:ext uri="{FF2B5EF4-FFF2-40B4-BE49-F238E27FC236}">
                <a16:creationId xmlns:a16="http://schemas.microsoft.com/office/drawing/2014/main" id="{05F2125A-0F9F-4290-C020-5035DEBA6B8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0" y="1608086"/>
            <a:ext cx="5455921" cy="3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185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1FE0EF2-A0D2-D8D2-2DAB-F94E977E0B47}"/>
              </a:ext>
            </a:extLst>
          </p:cNvPr>
          <p:cNvSpPr>
            <a:spLocks noGrp="1"/>
          </p:cNvSpPr>
          <p:nvPr>
            <p:ph type="title"/>
          </p:nvPr>
        </p:nvSpPr>
        <p:spPr>
          <a:xfrm>
            <a:off x="573024" y="4608575"/>
            <a:ext cx="5242560" cy="1765715"/>
          </a:xfrm>
        </p:spPr>
        <p:txBody>
          <a:bodyPr>
            <a:normAutofit/>
          </a:bodyPr>
          <a:lstStyle/>
          <a:p>
            <a:pPr algn="ctr"/>
            <a:r>
              <a:rPr lang="fr-FR" sz="2100" dirty="0">
                <a:solidFill>
                  <a:srgbClr val="FFFFFF"/>
                </a:solidFill>
              </a:rPr>
              <a:t>Il existe d’autres dispositifs nationaux et locaux que les victimes peuvent également saisir. Il s’agit d'associations reconnues dans la prise en charge et l’accompagnement des victimes de violences.</a:t>
            </a:r>
            <a:br>
              <a:rPr lang="fr-FR" sz="2100" dirty="0">
                <a:solidFill>
                  <a:srgbClr val="FFFFFF"/>
                </a:solidFill>
              </a:rPr>
            </a:br>
            <a:endParaRPr lang="fr-FR" sz="2100" dirty="0">
              <a:solidFill>
                <a:srgbClr val="FFFFFF"/>
              </a:solidFill>
            </a:endParaRPr>
          </a:p>
        </p:txBody>
      </p:sp>
      <p:pic>
        <p:nvPicPr>
          <p:cNvPr id="4" name="Picture 2" descr="Nouvelle prise en charge du harcèlement scolaire - Actu-Juridique">
            <a:extLst>
              <a:ext uri="{FF2B5EF4-FFF2-40B4-BE49-F238E27FC236}">
                <a16:creationId xmlns:a16="http://schemas.microsoft.com/office/drawing/2014/main" id="{9145074F-6E2E-C21C-F354-4B364F8E3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41" r="1" b="1"/>
          <a:stretch>
            <a:fillRect/>
          </a:stretch>
        </p:blipFill>
        <p:spPr bwMode="auto">
          <a:xfrm>
            <a:off x="327547" y="146236"/>
            <a:ext cx="5688020" cy="38997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685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CCA04641-0044-856D-BC27-537CD58EE05C}"/>
              </a:ext>
            </a:extLst>
          </p:cNvPr>
          <p:cNvSpPr>
            <a:spLocks noGrp="1"/>
          </p:cNvSpPr>
          <p:nvPr>
            <p:ph idx="1"/>
          </p:nvPr>
        </p:nvSpPr>
        <p:spPr>
          <a:xfrm>
            <a:off x="6336145" y="489526"/>
            <a:ext cx="5282831" cy="5957455"/>
          </a:xfrm>
        </p:spPr>
        <p:txBody>
          <a:bodyPr anchor="ctr">
            <a:normAutofit fontScale="92500" lnSpcReduction="20000"/>
          </a:bodyPr>
          <a:lstStyle/>
          <a:p>
            <a:r>
              <a:rPr lang="fr-FR" sz="1800" cap="all" dirty="0">
                <a:solidFill>
                  <a:srgbClr val="FFFFFF"/>
                </a:solidFill>
              </a:rPr>
              <a:t>Les dispositifs externes à l’Université</a:t>
            </a:r>
          </a:p>
          <a:p>
            <a:r>
              <a:rPr lang="fr-FR" sz="1800" b="1" dirty="0">
                <a:solidFill>
                  <a:srgbClr val="FFFFFF"/>
                </a:solidFill>
              </a:rPr>
              <a:t>Numéro d’écoute National </a:t>
            </a:r>
            <a:r>
              <a:rPr lang="fr-FR" sz="1800" dirty="0">
                <a:solidFill>
                  <a:srgbClr val="FFFFFF"/>
                </a:solidFill>
              </a:rPr>
              <a:t>: 3919 destiné aux femmes victimes de violences, à leur entourage et aux </a:t>
            </a:r>
            <a:r>
              <a:rPr lang="fr-FR" sz="1800" dirty="0" err="1">
                <a:solidFill>
                  <a:srgbClr val="FFFFFF"/>
                </a:solidFill>
              </a:rPr>
              <a:t>professionnel·le·s</a:t>
            </a:r>
            <a:r>
              <a:rPr lang="fr-FR" sz="1800" dirty="0">
                <a:solidFill>
                  <a:srgbClr val="FFFFFF"/>
                </a:solidFill>
              </a:rPr>
              <a:t> </a:t>
            </a:r>
            <a:r>
              <a:rPr lang="fr-FR" sz="1800" dirty="0" err="1">
                <a:solidFill>
                  <a:srgbClr val="FFFFFF"/>
                </a:solidFill>
              </a:rPr>
              <a:t>concerné·e·s</a:t>
            </a:r>
            <a:r>
              <a:rPr lang="fr-FR" sz="1800" dirty="0">
                <a:solidFill>
                  <a:srgbClr val="FFFFFF"/>
                </a:solidFill>
              </a:rPr>
              <a:t>. Appel anonyme et gratuit 7jours sur 7, de 9h à 22h du lundi au vendredi et de 9h à 18h les samedi, dimanche et jours fériés ;</a:t>
            </a:r>
          </a:p>
          <a:p>
            <a:r>
              <a:rPr lang="fr-FR" sz="1800" b="1" dirty="0" err="1">
                <a:solidFill>
                  <a:srgbClr val="FFFFFF"/>
                </a:solidFill>
              </a:rPr>
              <a:t>Clasches</a:t>
            </a:r>
            <a:r>
              <a:rPr lang="fr-FR" sz="1800" dirty="0">
                <a:solidFill>
                  <a:srgbClr val="FFFFFF"/>
                </a:solidFill>
              </a:rPr>
              <a:t> : association féministe ouverte à l’ensemble des </a:t>
            </a:r>
            <a:r>
              <a:rPr lang="fr-FR" sz="1800" dirty="0" err="1">
                <a:solidFill>
                  <a:srgbClr val="FFFFFF"/>
                </a:solidFill>
              </a:rPr>
              <a:t>étudiant·e·s</a:t>
            </a:r>
            <a:r>
              <a:rPr lang="fr-FR" sz="1800" dirty="0">
                <a:solidFill>
                  <a:srgbClr val="FFFFFF"/>
                </a:solidFill>
              </a:rPr>
              <a:t>, </a:t>
            </a:r>
            <a:r>
              <a:rPr lang="fr-FR" sz="1800" dirty="0" err="1">
                <a:solidFill>
                  <a:srgbClr val="FFFFFF"/>
                </a:solidFill>
              </a:rPr>
              <a:t>doctorant·e·s</a:t>
            </a:r>
            <a:r>
              <a:rPr lang="fr-FR" sz="1800" dirty="0">
                <a:solidFill>
                  <a:srgbClr val="FFFFFF"/>
                </a:solidFill>
              </a:rPr>
              <a:t>, </a:t>
            </a:r>
            <a:r>
              <a:rPr lang="fr-FR" sz="1800" dirty="0" err="1">
                <a:solidFill>
                  <a:srgbClr val="FFFFFF"/>
                </a:solidFill>
              </a:rPr>
              <a:t>enseignant·e·s</a:t>
            </a:r>
            <a:r>
              <a:rPr lang="fr-FR" sz="1800" dirty="0">
                <a:solidFill>
                  <a:srgbClr val="FFFFFF"/>
                </a:solidFill>
              </a:rPr>
              <a:t> et/ou </a:t>
            </a:r>
            <a:r>
              <a:rPr lang="fr-FR" sz="1800" dirty="0" err="1">
                <a:solidFill>
                  <a:srgbClr val="FFFFFF"/>
                </a:solidFill>
              </a:rPr>
              <a:t>chercheur·e·s</a:t>
            </a:r>
            <a:r>
              <a:rPr lang="fr-FR" sz="1800" dirty="0">
                <a:solidFill>
                  <a:srgbClr val="FFFFFF"/>
                </a:solidFill>
              </a:rPr>
              <a:t> et personnels BIATSS qui </a:t>
            </a:r>
            <a:r>
              <a:rPr lang="fr-FR" sz="1800" dirty="0" err="1">
                <a:solidFill>
                  <a:srgbClr val="FFFFFF"/>
                </a:solidFill>
              </a:rPr>
              <a:t>luttecontre</a:t>
            </a:r>
            <a:r>
              <a:rPr lang="fr-FR" sz="1800" dirty="0">
                <a:solidFill>
                  <a:srgbClr val="FFFFFF"/>
                </a:solidFill>
              </a:rPr>
              <a:t> le harcèlement sexuel dans l’enseignement supérieur : Le guide pratique pour s’informer et se défendre, </a:t>
            </a:r>
            <a:r>
              <a:rPr lang="fr-FR" sz="1800" dirty="0">
                <a:solidFill>
                  <a:srgbClr val="FFFFFF"/>
                </a:solidFill>
                <a:hlinkClick r:id="rId4">
                  <a:extLst>
                    <a:ext uri="{A12FA001-AC4F-418D-AE19-62706E023703}">
                      <ahyp:hlinkClr xmlns:ahyp="http://schemas.microsoft.com/office/drawing/2018/hyperlinkcolor" val="tx"/>
                    </a:ext>
                  </a:extLst>
                </a:hlinkClick>
              </a:rPr>
              <a:t>clasches.fr</a:t>
            </a:r>
            <a:r>
              <a:rPr lang="fr-FR" sz="1800" dirty="0">
                <a:solidFill>
                  <a:srgbClr val="FFFFFF"/>
                </a:solidFill>
              </a:rPr>
              <a:t> ;</a:t>
            </a:r>
          </a:p>
          <a:p>
            <a:r>
              <a:rPr lang="fr-FR" sz="1800" b="1" dirty="0">
                <a:solidFill>
                  <a:srgbClr val="FFFFFF"/>
                </a:solidFill>
              </a:rPr>
              <a:t>CIDFF06</a:t>
            </a:r>
            <a:r>
              <a:rPr lang="fr-FR" sz="1800" dirty="0">
                <a:solidFill>
                  <a:srgbClr val="FFFFFF"/>
                </a:solidFill>
              </a:rPr>
              <a:t> : le centre d’Information sur les Droits des Femmes et des Familles informe, oriente et accompagne le public, en priorité les femmes, notamment dans l’accès aux droits et la lutte contre les violences sexistes. Contact au 04 93 71 55 69 et </a:t>
            </a:r>
            <a:r>
              <a:rPr lang="fr-FR" sz="1800" dirty="0">
                <a:solidFill>
                  <a:srgbClr val="FFFFFF"/>
                </a:solidFill>
                <a:hlinkClick r:id="rId5">
                  <a:extLst>
                    <a:ext uri="{A12FA001-AC4F-418D-AE19-62706E023703}">
                      <ahyp:hlinkClr xmlns:ahyp="http://schemas.microsoft.com/office/drawing/2018/hyperlinkcolor" val="tx"/>
                    </a:ext>
                  </a:extLst>
                </a:hlinkClick>
              </a:rPr>
              <a:t>cidff06.org</a:t>
            </a:r>
            <a:r>
              <a:rPr lang="fr-FR" sz="1800" dirty="0">
                <a:solidFill>
                  <a:srgbClr val="FFFFFF"/>
                </a:solidFill>
              </a:rPr>
              <a:t> ;</a:t>
            </a:r>
          </a:p>
          <a:p>
            <a:r>
              <a:rPr lang="fr-FR" sz="1800" b="1" dirty="0">
                <a:solidFill>
                  <a:srgbClr val="FFFFFF"/>
                </a:solidFill>
              </a:rPr>
              <a:t>Planning familia</a:t>
            </a:r>
            <a:r>
              <a:rPr lang="fr-FR" sz="1800" dirty="0">
                <a:solidFill>
                  <a:srgbClr val="FFFFFF"/>
                </a:solidFill>
              </a:rPr>
              <a:t>l : pour toutes questions liées à la sexualité, à la contraception, l’IVG, les violences, les IST : 04 92 09 17 26. Permanences les 1er et 3e vendredi du mois de 14h30 à 17h30 et par mail </a:t>
            </a:r>
            <a:r>
              <a:rPr lang="fr-FR" sz="1800" dirty="0">
                <a:solidFill>
                  <a:srgbClr val="FFFFFF"/>
                </a:solidFill>
                <a:hlinkClick r:id="rId6">
                  <a:extLst>
                    <a:ext uri="{A12FA001-AC4F-418D-AE19-62706E023703}">
                      <ahyp:hlinkClr xmlns:ahyp="http://schemas.microsoft.com/office/drawing/2018/hyperlinkcolor" val="tx"/>
                    </a:ext>
                  </a:extLst>
                </a:hlinkClick>
              </a:rPr>
              <a:t>mfpf.06@free.fr</a:t>
            </a:r>
            <a:r>
              <a:rPr lang="fr-FR" sz="1800" dirty="0">
                <a:solidFill>
                  <a:srgbClr val="FFFFFF"/>
                </a:solidFill>
              </a:rPr>
              <a:t>. Numéro vert : 0800 08 11 11 du lundi au samedi de 9h à 20h, appels anonymes et gratuits.</a:t>
            </a:r>
            <a:r>
              <a:rPr lang="fr-FR" sz="1800" dirty="0">
                <a:solidFill>
                  <a:srgbClr val="FFFFFF"/>
                </a:solidFill>
                <a:hlinkClick r:id="rId7">
                  <a:extLst>
                    <a:ext uri="{A12FA001-AC4F-418D-AE19-62706E023703}">
                      <ahyp:hlinkClr xmlns:ahyp="http://schemas.microsoft.com/office/drawing/2018/hyperlinkcolor" val="tx"/>
                    </a:ext>
                  </a:extLst>
                </a:hlinkClick>
              </a:rPr>
              <a:t>planning-familial.org</a:t>
            </a:r>
            <a:r>
              <a:rPr lang="fr-FR" sz="1800" dirty="0">
                <a:solidFill>
                  <a:srgbClr val="FFFFFF"/>
                </a:solidFill>
              </a:rPr>
              <a:t> ;</a:t>
            </a:r>
          </a:p>
          <a:p>
            <a:r>
              <a:rPr lang="fr-FR" sz="1800" b="1" dirty="0">
                <a:solidFill>
                  <a:srgbClr val="FFFFFF"/>
                </a:solidFill>
              </a:rPr>
              <a:t>L’ABRI-CÔTIER</a:t>
            </a:r>
            <a:r>
              <a:rPr lang="fr-FR" sz="1800" dirty="0">
                <a:solidFill>
                  <a:srgbClr val="FFFFFF"/>
                </a:solidFill>
              </a:rPr>
              <a:t> : Accueil de jour pour femmes victimes de violences conjugales. Accueil sur rendez-vous lundi à mercredi de 9h à 17h, jeudi de 9h à 12h30 et vendredi de 9h à 15h45. Tel : 04 97 13 39 46.</a:t>
            </a:r>
          </a:p>
          <a:p>
            <a:endParaRPr lang="fr-FR" sz="1200" dirty="0">
              <a:solidFill>
                <a:srgbClr val="FFFFFF"/>
              </a:solidFill>
            </a:endParaRPr>
          </a:p>
        </p:txBody>
      </p:sp>
    </p:spTree>
    <p:extLst>
      <p:ext uri="{BB962C8B-B14F-4D97-AF65-F5344CB8AC3E}">
        <p14:creationId xmlns:p14="http://schemas.microsoft.com/office/powerpoint/2010/main" val="1994964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FCC87-D976-D148-DD66-0772316B667B}"/>
              </a:ext>
            </a:extLst>
          </p:cNvPr>
          <p:cNvSpPr>
            <a:spLocks noGrp="1"/>
          </p:cNvSpPr>
          <p:nvPr>
            <p:ph type="title"/>
          </p:nvPr>
        </p:nvSpPr>
        <p:spPr>
          <a:xfrm>
            <a:off x="524256" y="4767072"/>
            <a:ext cx="6594189" cy="1625210"/>
          </a:xfrm>
        </p:spPr>
        <p:txBody>
          <a:bodyPr>
            <a:normAutofit/>
          </a:bodyPr>
          <a:lstStyle/>
          <a:p>
            <a:pPr algn="r"/>
            <a:endParaRPr lang="fr-FR" dirty="0">
              <a:solidFill>
                <a:srgbClr val="FFFFFF"/>
              </a:solidFill>
            </a:endParaRPr>
          </a:p>
        </p:txBody>
      </p:sp>
      <p:pic>
        <p:nvPicPr>
          <p:cNvPr id="4" name="Picture 2" descr="La mobilité entrante | Académie de Versailles">
            <a:extLst>
              <a:ext uri="{FF2B5EF4-FFF2-40B4-BE49-F238E27FC236}">
                <a16:creationId xmlns:a16="http://schemas.microsoft.com/office/drawing/2014/main" id="{FF5CF756-0892-26B8-B8D0-A8C57DF4D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344" b="-1"/>
          <a:stretch>
            <a:fillRect/>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6C559227-6BBB-EB60-42BE-3039DE5ADD98}"/>
              </a:ext>
            </a:extLst>
          </p:cNvPr>
          <p:cNvSpPr>
            <a:spLocks noGrp="1"/>
          </p:cNvSpPr>
          <p:nvPr>
            <p:ph idx="1"/>
          </p:nvPr>
        </p:nvSpPr>
        <p:spPr>
          <a:xfrm>
            <a:off x="8029319" y="917725"/>
            <a:ext cx="3424739" cy="4852362"/>
          </a:xfrm>
        </p:spPr>
        <p:txBody>
          <a:bodyPr anchor="ctr">
            <a:normAutofit/>
          </a:bodyPr>
          <a:lstStyle/>
          <a:p>
            <a:pPr marL="0" indent="0" algn="ctr">
              <a:buNone/>
            </a:pPr>
            <a:r>
              <a:rPr lang="fr-FR" sz="2400" b="1" dirty="0">
                <a:solidFill>
                  <a:schemeClr val="accent1">
                    <a:lumMod val="75000"/>
                  </a:schemeClr>
                </a:solidFill>
              </a:rPr>
              <a:t>POLITIQUE ACCUEIL ET SUIVI DES ETUDIANTS INTERNATIONAUX</a:t>
            </a:r>
          </a:p>
          <a:p>
            <a:pPr marL="0" indent="0" algn="ctr">
              <a:buNone/>
            </a:pPr>
            <a:endParaRPr lang="fr-FR" sz="2400" b="1" dirty="0">
              <a:solidFill>
                <a:schemeClr val="accent1">
                  <a:lumMod val="75000"/>
                </a:schemeClr>
              </a:solidFill>
            </a:endParaRPr>
          </a:p>
          <a:p>
            <a:pPr marL="0" indent="0" algn="ctr">
              <a:buNone/>
            </a:pPr>
            <a:r>
              <a:rPr lang="fr-FR" sz="2400" b="1" dirty="0">
                <a:solidFill>
                  <a:schemeClr val="accent1">
                    <a:lumMod val="75000"/>
                  </a:schemeClr>
                </a:solidFill>
              </a:rPr>
              <a:t>EUR ARTS ET HUMANITÉS</a:t>
            </a:r>
          </a:p>
          <a:p>
            <a:pPr algn="ctr"/>
            <a:endParaRPr lang="fr-FR" sz="2400" b="1" dirty="0">
              <a:solidFill>
                <a:schemeClr val="accent1">
                  <a:lumMod val="75000"/>
                </a:schemeClr>
              </a:solidFill>
            </a:endParaRPr>
          </a:p>
          <a:p>
            <a:pPr algn="ctr"/>
            <a:r>
              <a:rPr lang="fr-FR" sz="2400" b="1" dirty="0">
                <a:solidFill>
                  <a:schemeClr val="accent1">
                    <a:lumMod val="75000"/>
                  </a:schemeClr>
                </a:solidFill>
              </a:rPr>
              <a:t>   PORTAIL LETTRES LANGUES ARTS ET COMMUNICATION</a:t>
            </a:r>
          </a:p>
          <a:p>
            <a:endParaRPr lang="en-US" dirty="0">
              <a:solidFill>
                <a:srgbClr val="FFFFFF"/>
              </a:solidFill>
            </a:endParaRPr>
          </a:p>
        </p:txBody>
      </p:sp>
      <p:pic>
        <p:nvPicPr>
          <p:cNvPr id="5" name="imageSelected0">
            <a:extLst>
              <a:ext uri="{FF2B5EF4-FFF2-40B4-BE49-F238E27FC236}">
                <a16:creationId xmlns:a16="http://schemas.microsoft.com/office/drawing/2014/main" id="{161B69B1-5D75-C96C-74E4-382D06ACE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712" y="5046126"/>
            <a:ext cx="6101974" cy="117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05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CE3481C2-7D85-41B3-B6B9-112611C44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107ED842-BAD7-4A40-80A9-8F49EF7E0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239" y="484632"/>
            <a:ext cx="4023698" cy="58856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A9B445F8-7E74-4B6D-AED1-6CC9248A1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198" y="4150596"/>
            <a:ext cx="7023269"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DD6AF0B-2C14-4AFD-951F-DAA2B2BEB136}"/>
              </a:ext>
            </a:extLst>
          </p:cNvPr>
          <p:cNvSpPr>
            <a:spLocks noGrp="1"/>
          </p:cNvSpPr>
          <p:nvPr>
            <p:ph type="title"/>
          </p:nvPr>
        </p:nvSpPr>
        <p:spPr>
          <a:xfrm>
            <a:off x="5456357" y="4391025"/>
            <a:ext cx="5914054" cy="1738808"/>
          </a:xfrm>
        </p:spPr>
        <p:txBody>
          <a:bodyPr>
            <a:normAutofit/>
          </a:bodyPr>
          <a:lstStyle/>
          <a:p>
            <a:r>
              <a:rPr lang="fr-FR" b="1">
                <a:solidFill>
                  <a:srgbClr val="FFFFFF"/>
                </a:solidFill>
                <a:latin typeface="Algerian" panose="04020705040A02060702" pitchFamily="82" charset="0"/>
              </a:rPr>
              <a:t>RELATIONS INTERNATIONALES</a:t>
            </a:r>
          </a:p>
        </p:txBody>
      </p:sp>
      <p:sp>
        <p:nvSpPr>
          <p:cNvPr id="3" name="Espace réservé du contenu 2">
            <a:extLst>
              <a:ext uri="{FF2B5EF4-FFF2-40B4-BE49-F238E27FC236}">
                <a16:creationId xmlns:a16="http://schemas.microsoft.com/office/drawing/2014/main" id="{233A8849-EA22-49AF-982B-06AF1428821C}"/>
              </a:ext>
            </a:extLst>
          </p:cNvPr>
          <p:cNvSpPr>
            <a:spLocks noGrp="1"/>
          </p:cNvSpPr>
          <p:nvPr>
            <p:ph idx="1"/>
          </p:nvPr>
        </p:nvSpPr>
        <p:spPr>
          <a:xfrm>
            <a:off x="813872" y="806366"/>
            <a:ext cx="3355793" cy="5242166"/>
          </a:xfrm>
        </p:spPr>
        <p:txBody>
          <a:bodyPr>
            <a:normAutofit/>
          </a:bodyPr>
          <a:lstStyle/>
          <a:p>
            <a:r>
              <a:rPr lang="fr-FR" sz="2000" dirty="0"/>
              <a:t>Armanda MANGUITO-BOUZY</a:t>
            </a:r>
          </a:p>
          <a:p>
            <a:r>
              <a:rPr lang="fr-FR" sz="2000" dirty="0"/>
              <a:t>Assesseure Relations Internationales </a:t>
            </a:r>
          </a:p>
          <a:p>
            <a:r>
              <a:rPr lang="fr-FR" sz="2000" dirty="0"/>
              <a:t>EUR (Ecole Universitaire de Recherche) Arts et Humanités</a:t>
            </a:r>
          </a:p>
          <a:p>
            <a:r>
              <a:rPr lang="fr-FR" sz="2000" dirty="0"/>
              <a:t>PORTAIL LLAC (Lettres Langues Arts et Communication)</a:t>
            </a:r>
          </a:p>
          <a:p>
            <a:r>
              <a:rPr lang="fr-FR" sz="2000" dirty="0"/>
              <a:t>Bureau A 412</a:t>
            </a:r>
          </a:p>
          <a:p>
            <a:r>
              <a:rPr lang="fr-FR" sz="2000" dirty="0"/>
              <a:t>Sur rendez-vous</a:t>
            </a:r>
          </a:p>
          <a:p>
            <a:r>
              <a:rPr lang="fr-FR" sz="2000" dirty="0">
                <a:hlinkClick r:id="rId3"/>
              </a:rPr>
              <a:t>Armanda.manguito@univ-cotedazur.fr</a:t>
            </a:r>
            <a:endParaRPr lang="fr-FR" sz="2000" dirty="0"/>
          </a:p>
          <a:p>
            <a:r>
              <a:rPr lang="fr-FR" sz="2000" b="0" i="0" dirty="0">
                <a:effectLst/>
                <a:latin typeface="Apple Color Emoji"/>
              </a:rPr>
              <a:t>☎️ </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06 42 30 57 87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000" dirty="0"/>
          </a:p>
        </p:txBody>
      </p:sp>
      <p:pic>
        <p:nvPicPr>
          <p:cNvPr id="4" name="Picture 3">
            <a:extLst>
              <a:ext uri="{FF2B5EF4-FFF2-40B4-BE49-F238E27FC236}">
                <a16:creationId xmlns:a16="http://schemas.microsoft.com/office/drawing/2014/main" id="{FC43B9EF-CB3F-49D4-B6F7-D88D4343BEEF}"/>
              </a:ext>
            </a:extLst>
          </p:cNvPr>
          <p:cNvPicPr>
            <a:picLocks noChangeAspect="1"/>
          </p:cNvPicPr>
          <p:nvPr/>
        </p:nvPicPr>
        <p:blipFill rotWithShape="1">
          <a:blip r:embed="rId4"/>
          <a:srcRect l="4656" r="8364" b="9"/>
          <a:stretch>
            <a:fillRect/>
          </a:stretch>
        </p:blipFill>
        <p:spPr>
          <a:xfrm>
            <a:off x="4500936" y="2328183"/>
            <a:ext cx="7617169" cy="1904100"/>
          </a:xfrm>
          <a:prstGeom prst="rect">
            <a:avLst/>
          </a:prstGeom>
          <a:ln w="31750" cap="sq">
            <a:noFill/>
            <a:miter lim="800000"/>
          </a:ln>
        </p:spPr>
      </p:pic>
      <p:cxnSp>
        <p:nvCxnSpPr>
          <p:cNvPr id="7181" name="Straight Connector 7180">
            <a:extLst>
              <a:ext uri="{FF2B5EF4-FFF2-40B4-BE49-F238E27FC236}">
                <a16:creationId xmlns:a16="http://schemas.microsoft.com/office/drawing/2014/main" id="{8FFDAE42-C147-48AE-B7B8-AD5C540B62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194228" y="480322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6" name="Image 5" descr="Une image contenant personne, Visage humain, sourire, intérieur&#10;&#10;Le contenu généré par l’IA peut être incorrect.">
            <a:extLst>
              <a:ext uri="{FF2B5EF4-FFF2-40B4-BE49-F238E27FC236}">
                <a16:creationId xmlns:a16="http://schemas.microsoft.com/office/drawing/2014/main" id="{47C140EF-AD47-CADE-ADE2-FDA53EAD8419}"/>
              </a:ext>
            </a:extLst>
          </p:cNvPr>
          <p:cNvPicPr>
            <a:picLocks noChangeAspect="1"/>
          </p:cNvPicPr>
          <p:nvPr/>
        </p:nvPicPr>
        <p:blipFill>
          <a:blip r:embed="rId5">
            <a:extLst>
              <a:ext uri="{28A0092B-C50C-407E-A947-70E740481C1C}">
                <a14:useLocalDpi xmlns:a14="http://schemas.microsoft.com/office/drawing/2010/main" val="0"/>
              </a:ext>
            </a:extLst>
          </a:blip>
          <a:srcRect t="15125" r="2" b="14628"/>
          <a:stretch>
            <a:fillRect/>
          </a:stretch>
        </p:blipFill>
        <p:spPr>
          <a:xfrm>
            <a:off x="4853821" y="542992"/>
            <a:ext cx="1425059" cy="1803754"/>
          </a:xfrm>
          <a:prstGeom prst="rect">
            <a:avLst/>
          </a:prstGeom>
          <a:ln w="31750" cap="sq">
            <a:noFill/>
            <a:miter lim="800000"/>
          </a:ln>
        </p:spPr>
      </p:pic>
      <p:pic>
        <p:nvPicPr>
          <p:cNvPr id="9" name="Image 8">
            <a:extLst>
              <a:ext uri="{FF2B5EF4-FFF2-40B4-BE49-F238E27FC236}">
                <a16:creationId xmlns:a16="http://schemas.microsoft.com/office/drawing/2014/main" id="{0BEDFB1D-BC90-7495-73B9-02654E5373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8504" y="1391461"/>
            <a:ext cx="777980" cy="777980"/>
          </a:xfrm>
          <a:prstGeom prst="rect">
            <a:avLst/>
          </a:prstGeom>
        </p:spPr>
      </p:pic>
      <p:pic>
        <p:nvPicPr>
          <p:cNvPr id="5" name="imageSelected0">
            <a:extLst>
              <a:ext uri="{FF2B5EF4-FFF2-40B4-BE49-F238E27FC236}">
                <a16:creationId xmlns:a16="http://schemas.microsoft.com/office/drawing/2014/main" id="{8BE3849E-950E-7436-3386-B31C491E48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6819" y="198543"/>
            <a:ext cx="5547249" cy="13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544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EF9886-ECF6-4EDE-A6D1-EEA27D120294}"/>
              </a:ext>
            </a:extLst>
          </p:cNvPr>
          <p:cNvSpPr>
            <a:spLocks noGrp="1"/>
          </p:cNvSpPr>
          <p:nvPr>
            <p:ph type="title"/>
          </p:nvPr>
        </p:nvSpPr>
        <p:spPr>
          <a:xfrm>
            <a:off x="191454" y="234093"/>
            <a:ext cx="11392331" cy="2044931"/>
          </a:xfrm>
        </p:spPr>
        <p:txBody>
          <a:bodyPr/>
          <a:lstStyle/>
          <a:p>
            <a:pPr algn="ctr"/>
            <a:r>
              <a:rPr lang="fr-FR" dirty="0" err="1">
                <a:solidFill>
                  <a:schemeClr val="accent2">
                    <a:lumMod val="75000"/>
                  </a:schemeClr>
                </a:solidFill>
              </a:rPr>
              <a:t>ActivitÉs</a:t>
            </a:r>
            <a:r>
              <a:rPr lang="fr-FR" dirty="0">
                <a:solidFill>
                  <a:schemeClr val="accent2">
                    <a:lumMod val="75000"/>
                  </a:schemeClr>
                </a:solidFill>
              </a:rPr>
              <a:t> </a:t>
            </a:r>
            <a:r>
              <a:rPr lang="fr-FR" dirty="0" err="1">
                <a:solidFill>
                  <a:schemeClr val="accent2">
                    <a:lumMod val="75000"/>
                  </a:schemeClr>
                </a:solidFill>
              </a:rPr>
              <a:t>destinÉes</a:t>
            </a:r>
            <a:r>
              <a:rPr lang="fr-FR" dirty="0">
                <a:solidFill>
                  <a:schemeClr val="accent2">
                    <a:lumMod val="75000"/>
                  </a:schemeClr>
                </a:solidFill>
              </a:rPr>
              <a:t> aux </a:t>
            </a:r>
            <a:br>
              <a:rPr lang="fr-FR" dirty="0">
                <a:solidFill>
                  <a:schemeClr val="accent2">
                    <a:lumMod val="75000"/>
                  </a:schemeClr>
                </a:solidFill>
              </a:rPr>
            </a:br>
            <a:r>
              <a:rPr lang="fr-FR" dirty="0">
                <a:solidFill>
                  <a:schemeClr val="accent2">
                    <a:lumMod val="75000"/>
                  </a:schemeClr>
                </a:solidFill>
              </a:rPr>
              <a:t>Étudiants internationaux</a:t>
            </a:r>
            <a:br>
              <a:rPr lang="fr-FR" dirty="0">
                <a:solidFill>
                  <a:schemeClr val="accent2">
                    <a:lumMod val="75000"/>
                  </a:schemeClr>
                </a:solidFill>
              </a:rPr>
            </a:br>
            <a:r>
              <a:rPr lang="fr-FR" dirty="0">
                <a:solidFill>
                  <a:schemeClr val="accent2">
                    <a:lumMod val="75000"/>
                  </a:schemeClr>
                </a:solidFill>
              </a:rPr>
              <a:t>PORTAIL LLAC   /   EUR ARTS ET HUMANITÉS</a:t>
            </a:r>
          </a:p>
        </p:txBody>
      </p:sp>
      <p:pic>
        <p:nvPicPr>
          <p:cNvPr id="1026" name="Picture 2" descr="École Municipale de Danse - Marly-la-Ville">
            <a:extLst>
              <a:ext uri="{FF2B5EF4-FFF2-40B4-BE49-F238E27FC236}">
                <a16:creationId xmlns:a16="http://schemas.microsoft.com/office/drawing/2014/main" id="{BE223A4A-2A18-4A90-B8B3-311094C902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1454" y="2143347"/>
            <a:ext cx="3665358" cy="24356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urs de français - Ville de Paris">
            <a:extLst>
              <a:ext uri="{FF2B5EF4-FFF2-40B4-BE49-F238E27FC236}">
                <a16:creationId xmlns:a16="http://schemas.microsoft.com/office/drawing/2014/main" id="{B780C8E2-AC1B-41FA-8273-183885DD5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1205" y="2152996"/>
            <a:ext cx="4093999" cy="25587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s avantages des cours de théâtre">
            <a:extLst>
              <a:ext uri="{FF2B5EF4-FFF2-40B4-BE49-F238E27FC236}">
                <a16:creationId xmlns:a16="http://schemas.microsoft.com/office/drawing/2014/main" id="{DD4F235D-76FF-4966-8E8B-31DA347A57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1484" y="4515147"/>
            <a:ext cx="4169721" cy="23428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ogo Label bienvenue en France">
            <a:extLst>
              <a:ext uri="{FF2B5EF4-FFF2-40B4-BE49-F238E27FC236}">
                <a16:creationId xmlns:a16="http://schemas.microsoft.com/office/drawing/2014/main" id="{3F17F297-9E8F-4B2E-A24B-0F275F8C38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Label bienvenue en France">
            <a:extLst>
              <a:ext uri="{FF2B5EF4-FFF2-40B4-BE49-F238E27FC236}">
                <a16:creationId xmlns:a16="http://schemas.microsoft.com/office/drawing/2014/main" id="{5AD0BEBC-8A71-447F-AAAE-79311FF480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7743" y="-1"/>
            <a:ext cx="1764257" cy="176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53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rchemin : horizontal 17">
            <a:extLst>
              <a:ext uri="{FF2B5EF4-FFF2-40B4-BE49-F238E27FC236}">
                <a16:creationId xmlns:a16="http://schemas.microsoft.com/office/drawing/2014/main" id="{0745DAB6-D7A4-4C46-A5F3-CD31C7B9D05F}"/>
              </a:ext>
            </a:extLst>
          </p:cNvPr>
          <p:cNvSpPr/>
          <p:nvPr/>
        </p:nvSpPr>
        <p:spPr>
          <a:xfrm>
            <a:off x="4685241" y="937866"/>
            <a:ext cx="4774592"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jeudi de 17h à 19h</a:t>
            </a:r>
          </a:p>
          <a:p>
            <a:pPr algn="ctr"/>
            <a:r>
              <a:rPr lang="fr-FR" b="1" dirty="0">
                <a:solidFill>
                  <a:schemeClr val="tx1"/>
                </a:solidFill>
              </a:rPr>
              <a:t>Salle : A 125 (H 122)</a:t>
            </a:r>
          </a:p>
          <a:p>
            <a:pPr algn="ctr"/>
            <a:r>
              <a:rPr lang="fr-FR" b="1" dirty="0">
                <a:solidFill>
                  <a:schemeClr val="tx1"/>
                </a:solidFill>
              </a:rPr>
              <a:t>Capacité d’accueil : 12 étudiants</a:t>
            </a:r>
          </a:p>
        </p:txBody>
      </p:sp>
      <p:sp>
        <p:nvSpPr>
          <p:cNvPr id="7" name="Rectangle : en biseau 6">
            <a:extLst>
              <a:ext uri="{FF2B5EF4-FFF2-40B4-BE49-F238E27FC236}">
                <a16:creationId xmlns:a16="http://schemas.microsoft.com/office/drawing/2014/main" id="{9601CDBE-10CD-4026-BAEA-8DE598475EB1}"/>
              </a:ext>
            </a:extLst>
          </p:cNvPr>
          <p:cNvSpPr/>
          <p:nvPr/>
        </p:nvSpPr>
        <p:spPr>
          <a:xfrm>
            <a:off x="4098403" y="31368"/>
            <a:ext cx="2974134" cy="906498"/>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Français</a:t>
            </a:r>
            <a:endParaRPr lang="fr-FR" sz="2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fontAlgn="t">
              <a:spcBef>
                <a:spcPts val="0"/>
              </a:spcBef>
              <a:spcAft>
                <a:spcPts val="0"/>
              </a:spcAft>
            </a:pPr>
            <a:endParaRPr lang="fr-FR" sz="1800" dirty="0">
              <a:solidFill>
                <a:schemeClr val="tx1"/>
              </a:solidFill>
            </a:endParaRPr>
          </a:p>
        </p:txBody>
      </p:sp>
      <p:sp>
        <p:nvSpPr>
          <p:cNvPr id="8" name="Forme libre : forme 7">
            <a:extLst>
              <a:ext uri="{FF2B5EF4-FFF2-40B4-BE49-F238E27FC236}">
                <a16:creationId xmlns:a16="http://schemas.microsoft.com/office/drawing/2014/main" id="{80F57424-FF29-4FB1-A5DC-46FBBD87B437}"/>
              </a:ext>
            </a:extLst>
          </p:cNvPr>
          <p:cNvSpPr/>
          <p:nvPr/>
        </p:nvSpPr>
        <p:spPr>
          <a:xfrm>
            <a:off x="395522" y="3315074"/>
            <a:ext cx="2834728" cy="264292"/>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algn="ctr"/>
            <a:r>
              <a:rPr lang="it-IT" sz="2400" b="1" dirty="0">
                <a:solidFill>
                  <a:schemeClr val="tx1"/>
                </a:solidFill>
              </a:rPr>
              <a:t>Lorenzo Bruno</a:t>
            </a:r>
          </a:p>
        </p:txBody>
      </p:sp>
      <p:sp>
        <p:nvSpPr>
          <p:cNvPr id="10" name="Forme libre : forme 9">
            <a:extLst>
              <a:ext uri="{FF2B5EF4-FFF2-40B4-BE49-F238E27FC236}">
                <a16:creationId xmlns:a16="http://schemas.microsoft.com/office/drawing/2014/main" id="{7D925F9C-4238-49F8-857F-E1D2BD007264}"/>
              </a:ext>
            </a:extLst>
          </p:cNvPr>
          <p:cNvSpPr/>
          <p:nvPr/>
        </p:nvSpPr>
        <p:spPr>
          <a:xfrm>
            <a:off x="190212" y="3584340"/>
            <a:ext cx="3271547" cy="274026"/>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r>
              <a:rPr lang="fr-FR" sz="1800" u="sng" dirty="0">
                <a:solidFill>
                  <a:srgbClr val="FF0000"/>
                </a:solidFill>
                <a:effectLst/>
                <a:latin typeface="Book Antiqua" panose="0204060205030503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lorenzo2bruno@gmail.com</a:t>
            </a:r>
            <a:endParaRPr lang="fr-FR" sz="1800" dirty="0">
              <a:solidFill>
                <a:srgbClr val="FF0000"/>
              </a:solidFill>
              <a:effectLst/>
              <a:latin typeface="Calibri" panose="020F0502020204030204" pitchFamily="34" charset="0"/>
              <a:ea typeface="Calibri" panose="020F0502020204030204" pitchFamily="34" charset="0"/>
            </a:endParaRPr>
          </a:p>
        </p:txBody>
      </p:sp>
      <p:sp>
        <p:nvSpPr>
          <p:cNvPr id="9" name="Parchemin : horizontal 8">
            <a:extLst>
              <a:ext uri="{FF2B5EF4-FFF2-40B4-BE49-F238E27FC236}">
                <a16:creationId xmlns:a16="http://schemas.microsoft.com/office/drawing/2014/main" id="{322473B4-A579-4A28-B29F-5A9332365CC6}"/>
              </a:ext>
            </a:extLst>
          </p:cNvPr>
          <p:cNvSpPr/>
          <p:nvPr/>
        </p:nvSpPr>
        <p:spPr>
          <a:xfrm>
            <a:off x="6096000" y="1764157"/>
            <a:ext cx="4774592"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vendredi de 17h à 19h</a:t>
            </a:r>
          </a:p>
          <a:p>
            <a:pPr algn="ctr"/>
            <a:r>
              <a:rPr lang="fr-FR" b="1" dirty="0">
                <a:solidFill>
                  <a:schemeClr val="tx1"/>
                </a:solidFill>
              </a:rPr>
              <a:t>Salle : A 125 (H 122)</a:t>
            </a:r>
          </a:p>
          <a:p>
            <a:pPr algn="ctr"/>
            <a:r>
              <a:rPr lang="fr-FR" b="1" dirty="0">
                <a:solidFill>
                  <a:schemeClr val="tx1"/>
                </a:solidFill>
              </a:rPr>
              <a:t>Capacité d’accueil : 12 étudiants</a:t>
            </a:r>
          </a:p>
        </p:txBody>
      </p:sp>
      <p:sp>
        <p:nvSpPr>
          <p:cNvPr id="11" name="Parchemin : horizontal 10">
            <a:extLst>
              <a:ext uri="{FF2B5EF4-FFF2-40B4-BE49-F238E27FC236}">
                <a16:creationId xmlns:a16="http://schemas.microsoft.com/office/drawing/2014/main" id="{D08FC35D-E1E6-46B0-9E87-D7AD2A743493}"/>
              </a:ext>
            </a:extLst>
          </p:cNvPr>
          <p:cNvSpPr/>
          <p:nvPr/>
        </p:nvSpPr>
        <p:spPr>
          <a:xfrm>
            <a:off x="6427578" y="4060571"/>
            <a:ext cx="4774592"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Lundi de 18h à 20h</a:t>
            </a:r>
          </a:p>
          <a:p>
            <a:pPr algn="ctr"/>
            <a:r>
              <a:rPr lang="fr-FR" b="1" dirty="0">
                <a:solidFill>
                  <a:schemeClr val="tx1"/>
                </a:solidFill>
              </a:rPr>
              <a:t>Salle : A 122 (H 105)</a:t>
            </a:r>
          </a:p>
          <a:p>
            <a:pPr algn="ctr"/>
            <a:r>
              <a:rPr lang="fr-FR" b="1" dirty="0">
                <a:solidFill>
                  <a:schemeClr val="tx1"/>
                </a:solidFill>
              </a:rPr>
              <a:t>Capacité d’accueil : 12 étudiants</a:t>
            </a:r>
          </a:p>
        </p:txBody>
      </p:sp>
      <p:sp>
        <p:nvSpPr>
          <p:cNvPr id="12" name="Forme libre : forme 11">
            <a:extLst>
              <a:ext uri="{FF2B5EF4-FFF2-40B4-BE49-F238E27FC236}">
                <a16:creationId xmlns:a16="http://schemas.microsoft.com/office/drawing/2014/main" id="{85318836-EADE-4045-A42F-E1C523B31239}"/>
              </a:ext>
            </a:extLst>
          </p:cNvPr>
          <p:cNvSpPr/>
          <p:nvPr/>
        </p:nvSpPr>
        <p:spPr>
          <a:xfrm>
            <a:off x="3498546" y="6223882"/>
            <a:ext cx="2834728" cy="274026"/>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algn="ctr"/>
            <a:r>
              <a:rPr lang="it-IT" sz="2400" b="1" dirty="0">
                <a:solidFill>
                  <a:schemeClr val="tx1"/>
                </a:solidFill>
              </a:rPr>
              <a:t>Marine Coia</a:t>
            </a:r>
          </a:p>
        </p:txBody>
      </p:sp>
      <p:sp>
        <p:nvSpPr>
          <p:cNvPr id="13" name="Forme libre : forme 12">
            <a:extLst>
              <a:ext uri="{FF2B5EF4-FFF2-40B4-BE49-F238E27FC236}">
                <a16:creationId xmlns:a16="http://schemas.microsoft.com/office/drawing/2014/main" id="{A9C24883-DCCD-4C5A-9EB5-5D62A27AA5F0}"/>
              </a:ext>
            </a:extLst>
          </p:cNvPr>
          <p:cNvSpPr/>
          <p:nvPr/>
        </p:nvSpPr>
        <p:spPr>
          <a:xfrm>
            <a:off x="3503993" y="6503482"/>
            <a:ext cx="2834728" cy="274026"/>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endParaRPr lang="fr-FR" sz="1800" u="sng" dirty="0">
              <a:solidFill>
                <a:srgbClr val="6B9F25"/>
              </a:solidFill>
              <a:effectLst/>
              <a:latin typeface="Book Antiqua" panose="02040602050305030304" pitchFamily="18" charset="0"/>
              <a:ea typeface="Calibri" panose="020F0502020204030204" pitchFamily="34" charset="0"/>
              <a:hlinkClick r:id="rId4">
                <a:extLst>
                  <a:ext uri="{A12FA001-AC4F-418D-AE19-62706E023703}">
                    <ahyp:hlinkClr xmlns:ahyp="http://schemas.microsoft.com/office/drawing/2018/hyperlinkcolor" val="tx"/>
                  </a:ext>
                </a:extLst>
              </a:hlinkClick>
            </a:endParaRPr>
          </a:p>
          <a:p>
            <a:r>
              <a:rPr lang="fr-FR" sz="1800" u="sng" dirty="0">
                <a:solidFill>
                  <a:srgbClr val="FF0000"/>
                </a:solidFill>
                <a:effectLst/>
                <a:latin typeface="Book Antiqua" panose="0204060205030503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marine.coia@icloud.com</a:t>
            </a:r>
            <a:endParaRPr lang="fr-FR" sz="1800" dirty="0">
              <a:solidFill>
                <a:srgbClr val="FF0000"/>
              </a:solidFill>
              <a:effectLst/>
              <a:latin typeface="Calibri" panose="020F0502020204030204" pitchFamily="34" charset="0"/>
              <a:ea typeface="Calibri" panose="020F0502020204030204" pitchFamily="34" charset="0"/>
            </a:endParaRPr>
          </a:p>
          <a:p>
            <a:endParaRPr lang="fr-FR" sz="1800" dirty="0">
              <a:solidFill>
                <a:srgbClr val="FF0000"/>
              </a:solidFill>
              <a:effectLst/>
              <a:latin typeface="Calibri" panose="020F0502020204030204" pitchFamily="34" charset="0"/>
              <a:ea typeface="Calibri" panose="020F0502020204030204" pitchFamily="34" charset="0"/>
            </a:endParaRPr>
          </a:p>
        </p:txBody>
      </p:sp>
      <p:pic>
        <p:nvPicPr>
          <p:cNvPr id="3" name="Image 2">
            <a:extLst>
              <a:ext uri="{FF2B5EF4-FFF2-40B4-BE49-F238E27FC236}">
                <a16:creationId xmlns:a16="http://schemas.microsoft.com/office/drawing/2014/main" id="{98C2CDE9-E25A-44F2-AC5B-9282C6C023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581" y="540684"/>
            <a:ext cx="2144160" cy="2731413"/>
          </a:xfrm>
          <a:prstGeom prst="rect">
            <a:avLst/>
          </a:prstGeom>
        </p:spPr>
      </p:pic>
      <p:pic>
        <p:nvPicPr>
          <p:cNvPr id="6" name="Image 5">
            <a:extLst>
              <a:ext uri="{FF2B5EF4-FFF2-40B4-BE49-F238E27FC236}">
                <a16:creationId xmlns:a16="http://schemas.microsoft.com/office/drawing/2014/main" id="{58E4EA6F-3B99-450A-BCF3-D4BCE9D186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3365" y="3056054"/>
            <a:ext cx="2301009" cy="3068012"/>
          </a:xfrm>
          <a:prstGeom prst="rect">
            <a:avLst/>
          </a:prstGeom>
        </p:spPr>
      </p:pic>
    </p:spTree>
    <p:extLst>
      <p:ext uri="{BB962C8B-B14F-4D97-AF65-F5344CB8AC3E}">
        <p14:creationId xmlns:p14="http://schemas.microsoft.com/office/powerpoint/2010/main" val="2792507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en biseau 6">
            <a:extLst>
              <a:ext uri="{FF2B5EF4-FFF2-40B4-BE49-F238E27FC236}">
                <a16:creationId xmlns:a16="http://schemas.microsoft.com/office/drawing/2014/main" id="{9601CDBE-10CD-4026-BAEA-8DE598475EB1}"/>
              </a:ext>
            </a:extLst>
          </p:cNvPr>
          <p:cNvSpPr/>
          <p:nvPr/>
        </p:nvSpPr>
        <p:spPr>
          <a:xfrm>
            <a:off x="4397097" y="325241"/>
            <a:ext cx="2974134" cy="906498"/>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2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Méthodologie</a:t>
            </a:r>
          </a:p>
          <a:p>
            <a:pPr marL="0" fontAlgn="t">
              <a:spcBef>
                <a:spcPts val="0"/>
              </a:spcBef>
              <a:spcAft>
                <a:spcPts val="0"/>
              </a:spcAft>
            </a:pPr>
            <a:endParaRPr lang="fr-FR" sz="1800" dirty="0">
              <a:solidFill>
                <a:schemeClr val="tx1"/>
              </a:solidFill>
            </a:endParaRPr>
          </a:p>
        </p:txBody>
      </p:sp>
      <p:sp>
        <p:nvSpPr>
          <p:cNvPr id="9" name="Parchemin : horizontal 8">
            <a:extLst>
              <a:ext uri="{FF2B5EF4-FFF2-40B4-BE49-F238E27FC236}">
                <a16:creationId xmlns:a16="http://schemas.microsoft.com/office/drawing/2014/main" id="{322473B4-A579-4A28-B29F-5A9332365CC6}"/>
              </a:ext>
            </a:extLst>
          </p:cNvPr>
          <p:cNvSpPr/>
          <p:nvPr/>
        </p:nvSpPr>
        <p:spPr>
          <a:xfrm>
            <a:off x="5049411" y="2623837"/>
            <a:ext cx="5777256" cy="183050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jeudi de 17h à 20h</a:t>
            </a:r>
          </a:p>
          <a:p>
            <a:pPr algn="ctr"/>
            <a:r>
              <a:rPr lang="fr-FR" b="1" dirty="0">
                <a:solidFill>
                  <a:schemeClr val="tx1"/>
                </a:solidFill>
              </a:rPr>
              <a:t>Salle : A 127 ( H121)</a:t>
            </a:r>
          </a:p>
          <a:p>
            <a:pPr algn="ctr"/>
            <a:r>
              <a:rPr lang="fr-FR" b="1" dirty="0">
                <a:solidFill>
                  <a:schemeClr val="tx1"/>
                </a:solidFill>
              </a:rPr>
              <a:t>Capacité d’accueil : 12 étudiants</a:t>
            </a:r>
          </a:p>
        </p:txBody>
      </p:sp>
      <p:sp>
        <p:nvSpPr>
          <p:cNvPr id="12" name="Forme libre : forme 11">
            <a:extLst>
              <a:ext uri="{FF2B5EF4-FFF2-40B4-BE49-F238E27FC236}">
                <a16:creationId xmlns:a16="http://schemas.microsoft.com/office/drawing/2014/main" id="{85318836-EADE-4045-A42F-E1C523B31239}"/>
              </a:ext>
            </a:extLst>
          </p:cNvPr>
          <p:cNvSpPr/>
          <p:nvPr/>
        </p:nvSpPr>
        <p:spPr>
          <a:xfrm>
            <a:off x="263270" y="5443060"/>
            <a:ext cx="3118201" cy="492672"/>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algn="ctr"/>
            <a:r>
              <a:rPr lang="it-IT" sz="2400" b="1" dirty="0">
                <a:solidFill>
                  <a:schemeClr val="tx1"/>
                </a:solidFill>
              </a:rPr>
              <a:t>Marine Coia</a:t>
            </a:r>
          </a:p>
        </p:txBody>
      </p:sp>
      <p:sp>
        <p:nvSpPr>
          <p:cNvPr id="13" name="Forme libre : forme 12">
            <a:extLst>
              <a:ext uri="{FF2B5EF4-FFF2-40B4-BE49-F238E27FC236}">
                <a16:creationId xmlns:a16="http://schemas.microsoft.com/office/drawing/2014/main" id="{A9C24883-DCCD-4C5A-9EB5-5D62A27AA5F0}"/>
              </a:ext>
            </a:extLst>
          </p:cNvPr>
          <p:cNvSpPr/>
          <p:nvPr/>
        </p:nvSpPr>
        <p:spPr>
          <a:xfrm>
            <a:off x="455869" y="5985605"/>
            <a:ext cx="2733003" cy="253318"/>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endParaRPr lang="fr-FR" sz="1800" u="sng" dirty="0">
              <a:solidFill>
                <a:srgbClr val="6B9F25"/>
              </a:solidFill>
              <a:effectLst/>
              <a:latin typeface="Book Antiqua" panose="02040602050305030304" pitchFamily="18" charset="0"/>
              <a:ea typeface="Calibri" panose="020F0502020204030204" pitchFamily="34" charset="0"/>
              <a:hlinkClick r:id="rId3">
                <a:extLst>
                  <a:ext uri="{A12FA001-AC4F-418D-AE19-62706E023703}">
                    <ahyp:hlinkClr xmlns:ahyp="http://schemas.microsoft.com/office/drawing/2018/hyperlinkcolor" val="tx"/>
                  </a:ext>
                </a:extLst>
              </a:hlinkClick>
            </a:endParaRPr>
          </a:p>
          <a:p>
            <a:r>
              <a:rPr lang="fr-FR" sz="1800" u="sng" dirty="0">
                <a:solidFill>
                  <a:srgbClr val="FF0000"/>
                </a:solidFill>
                <a:effectLst/>
                <a:latin typeface="Book Antiqua" panose="0204060205030503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marine.coia@icloud.com</a:t>
            </a:r>
            <a:endParaRPr lang="fr-FR" sz="1800" dirty="0">
              <a:solidFill>
                <a:srgbClr val="FF0000"/>
              </a:solidFill>
              <a:effectLst/>
              <a:latin typeface="Calibri" panose="020F0502020204030204" pitchFamily="34" charset="0"/>
              <a:ea typeface="Calibri" panose="020F0502020204030204" pitchFamily="34" charset="0"/>
            </a:endParaRPr>
          </a:p>
          <a:p>
            <a:endParaRPr lang="fr-FR" sz="1800" dirty="0">
              <a:solidFill>
                <a:srgbClr val="FF0000"/>
              </a:solidFill>
              <a:effectLst/>
              <a:latin typeface="Calibri" panose="020F0502020204030204" pitchFamily="34" charset="0"/>
              <a:ea typeface="Calibri" panose="020F0502020204030204" pitchFamily="34" charset="0"/>
            </a:endParaRPr>
          </a:p>
        </p:txBody>
      </p:sp>
      <p:pic>
        <p:nvPicPr>
          <p:cNvPr id="8" name="Image 7">
            <a:extLst>
              <a:ext uri="{FF2B5EF4-FFF2-40B4-BE49-F238E27FC236}">
                <a16:creationId xmlns:a16="http://schemas.microsoft.com/office/drawing/2014/main" id="{3E8CC0ED-FDAA-4F93-BF2F-E590C90F1E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38" y="1121085"/>
            <a:ext cx="3126732" cy="4168977"/>
          </a:xfrm>
          <a:prstGeom prst="rect">
            <a:avLst/>
          </a:prstGeom>
        </p:spPr>
      </p:pic>
    </p:spTree>
    <p:extLst>
      <p:ext uri="{BB962C8B-B14F-4D97-AF65-F5344CB8AC3E}">
        <p14:creationId xmlns:p14="http://schemas.microsoft.com/office/powerpoint/2010/main" val="3724588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rme libre : forme 24">
            <a:extLst>
              <a:ext uri="{FF2B5EF4-FFF2-40B4-BE49-F238E27FC236}">
                <a16:creationId xmlns:a16="http://schemas.microsoft.com/office/drawing/2014/main" id="{93D93452-A0D9-43DE-9501-470F397C03EA}"/>
              </a:ext>
            </a:extLst>
          </p:cNvPr>
          <p:cNvSpPr/>
          <p:nvPr/>
        </p:nvSpPr>
        <p:spPr>
          <a:xfrm>
            <a:off x="29094" y="6198261"/>
            <a:ext cx="2603983" cy="246933"/>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algn="ctr"/>
            <a:r>
              <a:rPr lang="it-IT" sz="2400" b="1" dirty="0">
                <a:solidFill>
                  <a:schemeClr val="tx1"/>
                </a:solidFill>
              </a:rPr>
              <a:t>Eglantine Grégoire</a:t>
            </a:r>
          </a:p>
        </p:txBody>
      </p:sp>
      <p:sp>
        <p:nvSpPr>
          <p:cNvPr id="26" name="Forme libre : forme 25">
            <a:extLst>
              <a:ext uri="{FF2B5EF4-FFF2-40B4-BE49-F238E27FC236}">
                <a16:creationId xmlns:a16="http://schemas.microsoft.com/office/drawing/2014/main" id="{0E7E1161-7AEE-4B55-A839-B8DEEF2EE8FA}"/>
              </a:ext>
            </a:extLst>
          </p:cNvPr>
          <p:cNvSpPr/>
          <p:nvPr/>
        </p:nvSpPr>
        <p:spPr>
          <a:xfrm>
            <a:off x="0" y="6465208"/>
            <a:ext cx="4478986" cy="337352"/>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r>
              <a:rPr lang="fr-FR" dirty="0">
                <a:solidFill>
                  <a:srgbClr val="FF0000"/>
                </a:solidFill>
                <a:latin typeface="Book Antiqua" panose="02040602050305030304" pitchFamily="18" charset="0"/>
                <a:ea typeface="Calibri" panose="020F0502020204030204" pitchFamily="34" charset="0"/>
                <a:cs typeface="Calibri" panose="020F0502020204030204" pitchFamily="34" charset="0"/>
              </a:rPr>
              <a:t>Eglantine.gregoire@etu.univ-cotedazur.fr</a:t>
            </a:r>
            <a:endParaRPr lang="fr-FR" sz="1800" dirty="0">
              <a:solidFill>
                <a:srgbClr val="FF0000"/>
              </a:solidFill>
              <a:effectLst/>
              <a:latin typeface="Calibri" panose="020F0502020204030204" pitchFamily="34" charset="0"/>
              <a:ea typeface="Calibri" panose="020F0502020204030204" pitchFamily="34" charset="0"/>
            </a:endParaRPr>
          </a:p>
        </p:txBody>
      </p:sp>
      <p:sp>
        <p:nvSpPr>
          <p:cNvPr id="27" name="Parchemin : horizontal 26">
            <a:extLst>
              <a:ext uri="{FF2B5EF4-FFF2-40B4-BE49-F238E27FC236}">
                <a16:creationId xmlns:a16="http://schemas.microsoft.com/office/drawing/2014/main" id="{9341E7E1-C331-4732-8D66-182BF4BBEDEC}"/>
              </a:ext>
            </a:extLst>
          </p:cNvPr>
          <p:cNvSpPr/>
          <p:nvPr/>
        </p:nvSpPr>
        <p:spPr>
          <a:xfrm>
            <a:off x="4924684" y="1621919"/>
            <a:ext cx="4774592" cy="181992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 Mercredi de 17h à 20h : Elodie</a:t>
            </a:r>
          </a:p>
          <a:p>
            <a:pPr algn="ctr"/>
            <a:r>
              <a:rPr lang="fr-FR" b="1" dirty="0">
                <a:solidFill>
                  <a:schemeClr val="tx1"/>
                </a:solidFill>
              </a:rPr>
              <a:t>Salle : A 416 (H 411)</a:t>
            </a:r>
          </a:p>
          <a:p>
            <a:pPr algn="ctr"/>
            <a:r>
              <a:rPr lang="fr-FR" b="1" dirty="0">
                <a:solidFill>
                  <a:schemeClr val="tx1"/>
                </a:solidFill>
              </a:rPr>
              <a:t>Capacité d’accueil : 15 étudiants</a:t>
            </a:r>
          </a:p>
        </p:txBody>
      </p:sp>
      <p:sp>
        <p:nvSpPr>
          <p:cNvPr id="28" name="Parchemin : horizontal 27">
            <a:extLst>
              <a:ext uri="{FF2B5EF4-FFF2-40B4-BE49-F238E27FC236}">
                <a16:creationId xmlns:a16="http://schemas.microsoft.com/office/drawing/2014/main" id="{B8553223-F926-4DF4-AC5C-2B1EF56654F0}"/>
              </a:ext>
            </a:extLst>
          </p:cNvPr>
          <p:cNvSpPr/>
          <p:nvPr/>
        </p:nvSpPr>
        <p:spPr>
          <a:xfrm>
            <a:off x="2239493" y="3870049"/>
            <a:ext cx="4774592" cy="181992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Mercredi de 17h à 20h : Eglantine</a:t>
            </a:r>
          </a:p>
          <a:p>
            <a:pPr algn="ctr"/>
            <a:r>
              <a:rPr lang="fr-FR" b="1" dirty="0">
                <a:solidFill>
                  <a:schemeClr val="tx1"/>
                </a:solidFill>
              </a:rPr>
              <a:t>Salle : A 112 (H 108)</a:t>
            </a:r>
          </a:p>
          <a:p>
            <a:pPr algn="ctr"/>
            <a:r>
              <a:rPr lang="fr-FR" b="1" dirty="0">
                <a:solidFill>
                  <a:schemeClr val="tx1"/>
                </a:solidFill>
              </a:rPr>
              <a:t>Capacité d’accueil : 15 étudiants</a:t>
            </a:r>
          </a:p>
        </p:txBody>
      </p:sp>
      <p:sp>
        <p:nvSpPr>
          <p:cNvPr id="29" name="Rectangle : en biseau 28">
            <a:extLst>
              <a:ext uri="{FF2B5EF4-FFF2-40B4-BE49-F238E27FC236}">
                <a16:creationId xmlns:a16="http://schemas.microsoft.com/office/drawing/2014/main" id="{75F8FF72-6744-4D38-99E7-A356E8684219}"/>
              </a:ext>
            </a:extLst>
          </p:cNvPr>
          <p:cNvSpPr/>
          <p:nvPr/>
        </p:nvSpPr>
        <p:spPr>
          <a:xfrm>
            <a:off x="1205345" y="0"/>
            <a:ext cx="9334106" cy="906498"/>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Théâtre</a:t>
            </a:r>
            <a:endParaRPr lang="fr-FR" sz="2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fontAlgn="t">
              <a:spcBef>
                <a:spcPts val="0"/>
              </a:spcBef>
              <a:spcAft>
                <a:spcPts val="0"/>
              </a:spcAft>
            </a:pPr>
            <a:endParaRPr lang="fr-FR" sz="1800" dirty="0">
              <a:solidFill>
                <a:schemeClr val="tx1"/>
              </a:solidFill>
            </a:endParaRPr>
          </a:p>
        </p:txBody>
      </p:sp>
      <p:sp>
        <p:nvSpPr>
          <p:cNvPr id="10" name="Forme libre : forme 9">
            <a:extLst>
              <a:ext uri="{FF2B5EF4-FFF2-40B4-BE49-F238E27FC236}">
                <a16:creationId xmlns:a16="http://schemas.microsoft.com/office/drawing/2014/main" id="{2019D811-DCBB-4B96-9F0C-1560586981F7}"/>
              </a:ext>
            </a:extLst>
          </p:cNvPr>
          <p:cNvSpPr/>
          <p:nvPr/>
        </p:nvSpPr>
        <p:spPr>
          <a:xfrm>
            <a:off x="9608404" y="3868405"/>
            <a:ext cx="2436073" cy="272386"/>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algn="ctr"/>
            <a:r>
              <a:rPr lang="it-IT" sz="2400" b="1" dirty="0">
                <a:solidFill>
                  <a:schemeClr val="tx1"/>
                </a:solidFill>
              </a:rPr>
              <a:t>Elodie Vesperini</a:t>
            </a:r>
          </a:p>
        </p:txBody>
      </p:sp>
      <p:sp>
        <p:nvSpPr>
          <p:cNvPr id="11" name="Forme libre : forme 10">
            <a:extLst>
              <a:ext uri="{FF2B5EF4-FFF2-40B4-BE49-F238E27FC236}">
                <a16:creationId xmlns:a16="http://schemas.microsoft.com/office/drawing/2014/main" id="{A9E116AF-201D-4D4B-B686-6D254F25A50F}"/>
              </a:ext>
            </a:extLst>
          </p:cNvPr>
          <p:cNvSpPr/>
          <p:nvPr/>
        </p:nvSpPr>
        <p:spPr>
          <a:xfrm>
            <a:off x="8972764" y="4140791"/>
            <a:ext cx="3219236" cy="337352"/>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algn="ctr"/>
            <a:r>
              <a:rPr lang="fr-FR" sz="1800" dirty="0">
                <a:solidFill>
                  <a:srgbClr val="FF0000"/>
                </a:solidFill>
                <a:effectLst/>
                <a:latin typeface="Book Antiqua" panose="0204060205030503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E</a:t>
            </a:r>
            <a:r>
              <a:rPr lang="fr-FR" sz="1800" dirty="0">
                <a:solidFill>
                  <a:srgbClr val="FF0000"/>
                </a:solidFill>
                <a:effectLst/>
                <a:latin typeface="Book Antiqua" panose="02040602050305030304" pitchFamily="18" charset="0"/>
                <a:ea typeface="Calibri" panose="020F0502020204030204" pitchFamily="34" charset="0"/>
              </a:rPr>
              <a:t>lodie</a:t>
            </a:r>
            <a:r>
              <a:rPr lang="fr-FR" dirty="0">
                <a:solidFill>
                  <a:srgbClr val="FF0000"/>
                </a:solidFill>
                <a:latin typeface="Book Antiqua" panose="02040602050305030304" pitchFamily="18" charset="0"/>
                <a:ea typeface="Calibri" panose="020F0502020204030204" pitchFamily="34" charset="0"/>
              </a:rPr>
              <a:t>.</a:t>
            </a:r>
            <a:r>
              <a:rPr lang="fr-FR" sz="1800" dirty="0">
                <a:solidFill>
                  <a:srgbClr val="FF0000"/>
                </a:solidFill>
                <a:effectLst/>
                <a:latin typeface="Book Antiqua" panose="0204060205030503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vesperini@hotmail.fr</a:t>
            </a:r>
            <a:endParaRPr lang="fr-FR" dirty="0">
              <a:solidFill>
                <a:srgbClr val="FF0000"/>
              </a:solidFill>
              <a:latin typeface="Calibri" panose="020F0502020204030204" pitchFamily="34" charset="0"/>
              <a:ea typeface="Calibri" panose="020F0502020204030204" pitchFamily="34" charset="0"/>
            </a:endParaRPr>
          </a:p>
        </p:txBody>
      </p:sp>
      <p:pic>
        <p:nvPicPr>
          <p:cNvPr id="3" name="Image 2">
            <a:extLst>
              <a:ext uri="{FF2B5EF4-FFF2-40B4-BE49-F238E27FC236}">
                <a16:creationId xmlns:a16="http://schemas.microsoft.com/office/drawing/2014/main" id="{65A93A90-B8DC-42FB-9F5C-BCC630C29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44" y="3259408"/>
            <a:ext cx="1860803" cy="2868149"/>
          </a:xfrm>
          <a:prstGeom prst="rect">
            <a:avLst/>
          </a:prstGeom>
        </p:spPr>
      </p:pic>
      <p:pic>
        <p:nvPicPr>
          <p:cNvPr id="6" name="Image 5">
            <a:extLst>
              <a:ext uri="{FF2B5EF4-FFF2-40B4-BE49-F238E27FC236}">
                <a16:creationId xmlns:a16="http://schemas.microsoft.com/office/drawing/2014/main" id="{C84D0883-D003-4F15-BEB2-91BF5A0F3D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6934" y="939875"/>
            <a:ext cx="2059014" cy="2928530"/>
          </a:xfrm>
          <a:prstGeom prst="rect">
            <a:avLst/>
          </a:prstGeom>
        </p:spPr>
      </p:pic>
    </p:spTree>
    <p:extLst>
      <p:ext uri="{BB962C8B-B14F-4D97-AF65-F5344CB8AC3E}">
        <p14:creationId xmlns:p14="http://schemas.microsoft.com/office/powerpoint/2010/main" val="1342380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rchemin : horizontal 17">
            <a:extLst>
              <a:ext uri="{FF2B5EF4-FFF2-40B4-BE49-F238E27FC236}">
                <a16:creationId xmlns:a16="http://schemas.microsoft.com/office/drawing/2014/main" id="{0745DAB6-D7A4-4C46-A5F3-CD31C7B9D05F}"/>
              </a:ext>
            </a:extLst>
          </p:cNvPr>
          <p:cNvSpPr/>
          <p:nvPr/>
        </p:nvSpPr>
        <p:spPr>
          <a:xfrm>
            <a:off x="5216930" y="2752353"/>
            <a:ext cx="5777256" cy="208117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Mardi de 17h15 à 20h15</a:t>
            </a:r>
          </a:p>
          <a:p>
            <a:pPr algn="ctr"/>
            <a:r>
              <a:rPr lang="fr-FR" b="1" dirty="0">
                <a:solidFill>
                  <a:schemeClr val="tx1"/>
                </a:solidFill>
              </a:rPr>
              <a:t>Salle : A 021 </a:t>
            </a:r>
            <a:r>
              <a:rPr lang="fr-FR" b="1">
                <a:solidFill>
                  <a:schemeClr val="tx1"/>
                </a:solidFill>
              </a:rPr>
              <a:t>(Amphi 75)</a:t>
            </a:r>
            <a:endParaRPr lang="fr-FR" b="1" dirty="0">
              <a:solidFill>
                <a:schemeClr val="tx1"/>
              </a:solidFill>
            </a:endParaRPr>
          </a:p>
          <a:p>
            <a:pPr algn="ctr"/>
            <a:r>
              <a:rPr lang="fr-FR" b="1" dirty="0">
                <a:solidFill>
                  <a:schemeClr val="tx1"/>
                </a:solidFill>
              </a:rPr>
              <a:t>Sauf : 21/10/25 : D 310 (E 311)</a:t>
            </a:r>
          </a:p>
          <a:p>
            <a:pPr algn="ctr"/>
            <a:r>
              <a:rPr lang="fr-FR" b="1" dirty="0">
                <a:solidFill>
                  <a:schemeClr val="tx1"/>
                </a:solidFill>
              </a:rPr>
              <a:t>Capacité d’accueil : 12 étudiants</a:t>
            </a:r>
          </a:p>
        </p:txBody>
      </p:sp>
      <p:sp>
        <p:nvSpPr>
          <p:cNvPr id="7" name="Rectangle : en biseau 6">
            <a:extLst>
              <a:ext uri="{FF2B5EF4-FFF2-40B4-BE49-F238E27FC236}">
                <a16:creationId xmlns:a16="http://schemas.microsoft.com/office/drawing/2014/main" id="{9601CDBE-10CD-4026-BAEA-8DE598475EB1}"/>
              </a:ext>
            </a:extLst>
          </p:cNvPr>
          <p:cNvSpPr/>
          <p:nvPr/>
        </p:nvSpPr>
        <p:spPr>
          <a:xfrm>
            <a:off x="4231195" y="184739"/>
            <a:ext cx="2974134" cy="906498"/>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2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Danse</a:t>
            </a:r>
          </a:p>
          <a:p>
            <a:pPr marL="0" fontAlgn="t">
              <a:spcBef>
                <a:spcPts val="0"/>
              </a:spcBef>
              <a:spcAft>
                <a:spcPts val="0"/>
              </a:spcAft>
            </a:pPr>
            <a:endParaRPr lang="fr-FR" sz="1800" dirty="0">
              <a:solidFill>
                <a:schemeClr val="tx1"/>
              </a:solidFill>
            </a:endParaRPr>
          </a:p>
        </p:txBody>
      </p:sp>
      <p:sp>
        <p:nvSpPr>
          <p:cNvPr id="8" name="Forme libre : forme 7">
            <a:extLst>
              <a:ext uri="{FF2B5EF4-FFF2-40B4-BE49-F238E27FC236}">
                <a16:creationId xmlns:a16="http://schemas.microsoft.com/office/drawing/2014/main" id="{80F57424-FF29-4FB1-A5DC-46FBBD87B437}"/>
              </a:ext>
            </a:extLst>
          </p:cNvPr>
          <p:cNvSpPr/>
          <p:nvPr/>
        </p:nvSpPr>
        <p:spPr>
          <a:xfrm>
            <a:off x="933012" y="5725451"/>
            <a:ext cx="3118201" cy="492672"/>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r>
              <a:rPr lang="it-IT" sz="2400" b="1" dirty="0">
                <a:solidFill>
                  <a:schemeClr val="tx1"/>
                </a:solidFill>
              </a:rPr>
              <a:t>Angelesta Aliperta</a:t>
            </a:r>
          </a:p>
        </p:txBody>
      </p:sp>
      <p:sp>
        <p:nvSpPr>
          <p:cNvPr id="10" name="Forme libre : forme 9">
            <a:extLst>
              <a:ext uri="{FF2B5EF4-FFF2-40B4-BE49-F238E27FC236}">
                <a16:creationId xmlns:a16="http://schemas.microsoft.com/office/drawing/2014/main" id="{7D925F9C-4238-49F8-857F-E1D2BD007264}"/>
              </a:ext>
            </a:extLst>
          </p:cNvPr>
          <p:cNvSpPr/>
          <p:nvPr/>
        </p:nvSpPr>
        <p:spPr>
          <a:xfrm>
            <a:off x="0" y="6225377"/>
            <a:ext cx="6684140" cy="447884"/>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r>
              <a:rPr lang="fr-FR" sz="2400" b="1" i="0" dirty="0">
                <a:solidFill>
                  <a:schemeClr val="tx1"/>
                </a:solidFill>
                <a:effectLst/>
                <a:latin typeface="Book Antiqua" panose="02040602050305030304" pitchFamily="18" charset="0"/>
              </a:rPr>
              <a:t>        </a:t>
            </a:r>
          </a:p>
          <a:p>
            <a:r>
              <a:rPr lang="it-IT" sz="2400" b="1" dirty="0">
                <a:solidFill>
                  <a:schemeClr val="tx1"/>
                </a:solidFill>
                <a:latin typeface="Book Antiqua" panose="02040602050305030304" pitchFamily="18" charset="0"/>
              </a:rPr>
              <a:t>angelesta.aliperta@etu.univ-cotedazur.fr</a:t>
            </a:r>
          </a:p>
          <a:p>
            <a:endParaRPr lang="fr-FR" sz="2400" b="1" dirty="0">
              <a:solidFill>
                <a:srgbClr val="FF0000"/>
              </a:solidFill>
            </a:endParaRPr>
          </a:p>
        </p:txBody>
      </p:sp>
      <p:pic>
        <p:nvPicPr>
          <p:cNvPr id="3" name="Image 2">
            <a:extLst>
              <a:ext uri="{FF2B5EF4-FFF2-40B4-BE49-F238E27FC236}">
                <a16:creationId xmlns:a16="http://schemas.microsoft.com/office/drawing/2014/main" id="{34A8C2CA-DA83-4CD6-BAA9-EE8DFFEAA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83" y="1270865"/>
            <a:ext cx="3197117" cy="4262821"/>
          </a:xfrm>
          <a:prstGeom prst="rect">
            <a:avLst/>
          </a:prstGeom>
        </p:spPr>
      </p:pic>
    </p:spTree>
    <p:extLst>
      <p:ext uri="{BB962C8B-B14F-4D97-AF65-F5344CB8AC3E}">
        <p14:creationId xmlns:p14="http://schemas.microsoft.com/office/powerpoint/2010/main" val="1216697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6C771CFB-703F-39E8-ADA4-F52E9E382883}"/>
              </a:ext>
            </a:extLst>
          </p:cNvPr>
          <p:cNvSpPr>
            <a:spLocks noGrp="1"/>
          </p:cNvSpPr>
          <p:nvPr>
            <p:ph idx="1"/>
          </p:nvPr>
        </p:nvSpPr>
        <p:spPr>
          <a:xfrm>
            <a:off x="571624" y="-18945"/>
            <a:ext cx="10906125" cy="136508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algn="ct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PLAN POUR AM</a:t>
            </a:r>
            <a:r>
              <a:rPr lang="pt-BR" sz="3600" b="1" dirty="0">
                <a:solidFill>
                  <a:schemeClr val="bg1"/>
                </a:solidFill>
                <a:effectLst/>
                <a:latin typeface="Algerian" panose="04020705040A02060702" pitchFamily="82" charset="0"/>
                <a:ea typeface="Calibri" panose="020F0502020204030204" pitchFamily="34" charset="0"/>
                <a:cs typeface="Arial" panose="020B0604020202020204" pitchFamily="34" charset="0"/>
              </a:rPr>
              <a:t>É</a:t>
            </a: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LIORER L’ACCUEIL</a:t>
            </a:r>
          </a:p>
          <a:p>
            <a:pPr algn="ctr"/>
            <a:r>
              <a:rPr lang="fr-FR" sz="3600" b="1" dirty="0">
                <a:solidFill>
                  <a:schemeClr val="bg1"/>
                </a:solidFill>
                <a:effectLst/>
                <a:latin typeface="Algerian" panose="04020705040A02060702" pitchFamily="82" charset="0"/>
                <a:ea typeface="Times New Roman" panose="02020603050405020304" pitchFamily="18" charset="0"/>
                <a:cs typeface="Times New Roman" panose="02020603050405020304" pitchFamily="18" charset="0"/>
              </a:rPr>
              <a:t>DES ET</a:t>
            </a: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UDIANTS EXTRACOMMUNAUTAIRES</a:t>
            </a:r>
            <a:endParaRPr lang="fr-FR" sz="3600" b="1" dirty="0">
              <a:solidFill>
                <a:schemeClr val="bg1"/>
              </a:solidFill>
              <a:effectLst/>
              <a:latin typeface="Algerian" panose="04020705040A02060702" pitchFamily="82" charset="0"/>
              <a:ea typeface="Times New Roman" panose="02020603050405020304" pitchFamily="18" charset="0"/>
              <a:cs typeface="Times New Roman" panose="02020603050405020304" pitchFamily="18" charset="0"/>
            </a:endParaRPr>
          </a:p>
        </p:txBody>
      </p:sp>
      <p:sp>
        <p:nvSpPr>
          <p:cNvPr id="17" name="Espace réservé du contenu 3">
            <a:extLst>
              <a:ext uri="{FF2B5EF4-FFF2-40B4-BE49-F238E27FC236}">
                <a16:creationId xmlns:a16="http://schemas.microsoft.com/office/drawing/2014/main" id="{F2047FB3-70BA-4A95-B0FB-941CF7282C7C}"/>
              </a:ext>
            </a:extLst>
          </p:cNvPr>
          <p:cNvSpPr txBox="1">
            <a:spLocks/>
          </p:cNvSpPr>
          <p:nvPr/>
        </p:nvSpPr>
        <p:spPr>
          <a:xfrm>
            <a:off x="101129" y="10889"/>
            <a:ext cx="11996738" cy="1365086"/>
          </a:xfrm>
          <a:prstGeom prst="flowChartProcess">
            <a:avLst/>
          </a:prstGeom>
        </p:spPr>
        <p:style>
          <a:lnRef idx="1">
            <a:schemeClr val="accent1"/>
          </a:lnRef>
          <a:fillRef idx="2">
            <a:schemeClr val="accent1"/>
          </a:fillRef>
          <a:effectRef idx="1">
            <a:schemeClr val="accent1"/>
          </a:effectRef>
          <a:fontRef idx="minor">
            <a:schemeClr val="dk1"/>
          </a:fontRef>
        </p:style>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dk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dk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9pPr>
          </a:lstStyle>
          <a:p>
            <a:pPr algn="ct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ACCUEIL ET SUIVI</a:t>
            </a:r>
          </a:p>
          <a:p>
            <a:pPr algn="ct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DES ÉTUDIANTS internationaux</a:t>
            </a:r>
          </a:p>
        </p:txBody>
      </p:sp>
      <p:sp>
        <p:nvSpPr>
          <p:cNvPr id="2" name="Flèche : courbe vers le bas 1">
            <a:extLst>
              <a:ext uri="{FF2B5EF4-FFF2-40B4-BE49-F238E27FC236}">
                <a16:creationId xmlns:a16="http://schemas.microsoft.com/office/drawing/2014/main" id="{D1D91CE4-39E7-4B23-AEAF-613C7FD34F4A}"/>
              </a:ext>
            </a:extLst>
          </p:cNvPr>
          <p:cNvSpPr/>
          <p:nvPr/>
        </p:nvSpPr>
        <p:spPr>
          <a:xfrm rot="3130269">
            <a:off x="9099564" y="2344641"/>
            <a:ext cx="3256132" cy="1486554"/>
          </a:xfrm>
          <a:prstGeom prst="curvedDownArrow">
            <a:avLst>
              <a:gd name="adj1" fmla="val 25000"/>
              <a:gd name="adj2" fmla="val 50000"/>
              <a:gd name="adj3" fmla="val 347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Parchemin : horizontal 17">
            <a:extLst>
              <a:ext uri="{FF2B5EF4-FFF2-40B4-BE49-F238E27FC236}">
                <a16:creationId xmlns:a16="http://schemas.microsoft.com/office/drawing/2014/main" id="{4E7EBEB6-E81C-4484-8B75-01989256DCA4}"/>
              </a:ext>
            </a:extLst>
          </p:cNvPr>
          <p:cNvSpPr/>
          <p:nvPr/>
        </p:nvSpPr>
        <p:spPr>
          <a:xfrm>
            <a:off x="2039790" y="5571246"/>
            <a:ext cx="6990480" cy="141919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Bibliothèque</a:t>
            </a:r>
          </a:p>
          <a:p>
            <a:pPr algn="ctr"/>
            <a:r>
              <a:rPr lang="fr-FR" b="1" dirty="0">
                <a:solidFill>
                  <a:schemeClr val="bg1"/>
                </a:solidFill>
              </a:rPr>
              <a:t>Ouverts à tous les étudiants de l’EUR.</a:t>
            </a:r>
          </a:p>
        </p:txBody>
      </p:sp>
      <p:sp>
        <p:nvSpPr>
          <p:cNvPr id="7" name="Rectangle : en biseau 6">
            <a:extLst>
              <a:ext uri="{FF2B5EF4-FFF2-40B4-BE49-F238E27FC236}">
                <a16:creationId xmlns:a16="http://schemas.microsoft.com/office/drawing/2014/main" id="{7058972D-0D68-467E-811B-F61787CCA301}"/>
              </a:ext>
            </a:extLst>
          </p:cNvPr>
          <p:cNvSpPr/>
          <p:nvPr/>
        </p:nvSpPr>
        <p:spPr>
          <a:xfrm>
            <a:off x="2103418" y="1430702"/>
            <a:ext cx="7012852" cy="1327204"/>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Cafés</a:t>
            </a:r>
            <a:r>
              <a:rPr lang="fr-FR" sz="3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internationaux</a:t>
            </a:r>
          </a:p>
          <a:p>
            <a:pPr marL="0" fontAlgn="t">
              <a:spcBef>
                <a:spcPts val="0"/>
              </a:spcBef>
              <a:spcAft>
                <a:spcPts val="0"/>
              </a:spcAft>
            </a:pPr>
            <a:endParaRPr lang="fr-FR" sz="1800" dirty="0">
              <a:solidFill>
                <a:schemeClr val="tx1"/>
              </a:solidFill>
            </a:endParaRPr>
          </a:p>
        </p:txBody>
      </p:sp>
      <p:pic>
        <p:nvPicPr>
          <p:cNvPr id="8" name="Picture 6" descr="Groupe D'étudiants Assis Au Café Et À Travailler Ensemble Banque D'Images  et Photos Libres De Droits. Image 53879661">
            <a:extLst>
              <a:ext uri="{FF2B5EF4-FFF2-40B4-BE49-F238E27FC236}">
                <a16:creationId xmlns:a16="http://schemas.microsoft.com/office/drawing/2014/main" id="{B7F1A55E-121D-4634-B668-D0E1244D3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579" y="2854198"/>
            <a:ext cx="4218530" cy="2807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ogo Label bienvenue en France">
            <a:extLst>
              <a:ext uri="{FF2B5EF4-FFF2-40B4-BE49-F238E27FC236}">
                <a16:creationId xmlns:a16="http://schemas.microsoft.com/office/drawing/2014/main" id="{BF601047-5CCC-44E1-B6AF-6825E3A4A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60" y="3431418"/>
            <a:ext cx="2134751" cy="213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283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CD4689B-6F69-4F1E-8D56-35018546637F}"/>
              </a:ext>
            </a:extLst>
          </p:cNvPr>
          <p:cNvSpPr>
            <a:spLocks noGrp="1"/>
          </p:cNvSpPr>
          <p:nvPr>
            <p:ph idx="1"/>
          </p:nvPr>
        </p:nvSpPr>
        <p:spPr/>
        <p:txBody>
          <a:bodyPr>
            <a:normAutofit/>
          </a:bodyPr>
          <a:lstStyle/>
          <a:p>
            <a:endParaRPr lang="fr-FR" sz="2400" dirty="0"/>
          </a:p>
        </p:txBody>
      </p:sp>
      <p:sp>
        <p:nvSpPr>
          <p:cNvPr id="6" name="Titre 5">
            <a:extLst>
              <a:ext uri="{FF2B5EF4-FFF2-40B4-BE49-F238E27FC236}">
                <a16:creationId xmlns:a16="http://schemas.microsoft.com/office/drawing/2014/main" id="{FE4F884E-7845-427B-A7CF-3272F9DFCE59}"/>
              </a:ext>
            </a:extLst>
          </p:cNvPr>
          <p:cNvSpPr>
            <a:spLocks noGrp="1"/>
          </p:cNvSpPr>
          <p:nvPr>
            <p:ph type="title"/>
          </p:nvPr>
        </p:nvSpPr>
        <p:spPr>
          <a:xfrm>
            <a:off x="1319182" y="19125"/>
            <a:ext cx="9720262" cy="1813306"/>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endParaRPr lang="fr-FR" sz="2400" b="1" dirty="0">
              <a:solidFill>
                <a:schemeClr val="tx1"/>
              </a:solidFill>
            </a:endParaRPr>
          </a:p>
          <a:p>
            <a:pPr lvl="0" algn="ctr" defTabSz="1422400">
              <a:lnSpc>
                <a:spcPct val="90000"/>
              </a:lnSpc>
              <a:spcBef>
                <a:spcPct val="0"/>
              </a:spcBef>
              <a:spcAft>
                <a:spcPct val="35000"/>
              </a:spcAft>
            </a:pPr>
            <a:br>
              <a:rPr lang="fr-FR"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 fois/SEMAINE</a:t>
            </a:r>
            <a:br>
              <a:rPr lang="fr-FR" sz="3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ou</a:t>
            </a:r>
            <a:br>
              <a:rPr lang="fr-FR" sz="3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 fois tous les 15 jours</a:t>
            </a:r>
            <a:br>
              <a:rPr lang="fr-FR" sz="3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 PAYS EST MIS A L’HONNEUR</a:t>
            </a:r>
            <a:br>
              <a:rPr lang="fr-FR"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endParaRPr lang="fr-FR" sz="3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fontAlgn="t">
              <a:spcBef>
                <a:spcPts val="0"/>
              </a:spcBef>
              <a:spcAft>
                <a:spcPts val="0"/>
              </a:spcAft>
            </a:pPr>
            <a:endParaRPr lang="fr-FR" sz="1800" dirty="0">
              <a:solidFill>
                <a:schemeClr val="tx1"/>
              </a:solidFill>
            </a:endParaRPr>
          </a:p>
        </p:txBody>
      </p:sp>
      <p:sp>
        <p:nvSpPr>
          <p:cNvPr id="7" name="Larme 6">
            <a:extLst>
              <a:ext uri="{FF2B5EF4-FFF2-40B4-BE49-F238E27FC236}">
                <a16:creationId xmlns:a16="http://schemas.microsoft.com/office/drawing/2014/main" id="{CD9D6DAE-3C55-4E6F-8F71-473513A68126}"/>
              </a:ext>
            </a:extLst>
          </p:cNvPr>
          <p:cNvSpPr/>
          <p:nvPr/>
        </p:nvSpPr>
        <p:spPr>
          <a:xfrm rot="20952782">
            <a:off x="78232" y="2843500"/>
            <a:ext cx="6766792" cy="2371719"/>
          </a:xfrm>
          <a:prstGeom prst="teardrop">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étudiant viendra parler de manière informelle de son pays ou, plus précisément, de sa région autour d’une tasse de café ou de thé, accompagnée de petits gâteaux.</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Ellipse 7">
            <a:extLst>
              <a:ext uri="{FF2B5EF4-FFF2-40B4-BE49-F238E27FC236}">
                <a16:creationId xmlns:a16="http://schemas.microsoft.com/office/drawing/2014/main" id="{EF0C4E1A-AE73-4B02-AB65-67FA93A6E5F5}"/>
              </a:ext>
            </a:extLst>
          </p:cNvPr>
          <p:cNvSpPr/>
          <p:nvPr/>
        </p:nvSpPr>
        <p:spPr>
          <a:xfrm>
            <a:off x="4382389" y="5434341"/>
            <a:ext cx="3819677" cy="1338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faire connaître un pays en particulier (son histoire, sa culture, son actualité…</a:t>
            </a:r>
            <a:endParaRPr lang="fr-FR" sz="2000" b="1" dirty="0">
              <a:solidFill>
                <a:schemeClr val="tx1"/>
              </a:solidFill>
            </a:endParaRPr>
          </a:p>
        </p:txBody>
      </p:sp>
      <p:sp>
        <p:nvSpPr>
          <p:cNvPr id="12" name="Ellipse 11">
            <a:extLst>
              <a:ext uri="{FF2B5EF4-FFF2-40B4-BE49-F238E27FC236}">
                <a16:creationId xmlns:a16="http://schemas.microsoft.com/office/drawing/2014/main" id="{B9AB177E-59B1-42E9-B590-C589375BC2C3}"/>
              </a:ext>
            </a:extLst>
          </p:cNvPr>
          <p:cNvSpPr/>
          <p:nvPr/>
        </p:nvSpPr>
        <p:spPr>
          <a:xfrm>
            <a:off x="7868793" y="5367082"/>
            <a:ext cx="4621810" cy="1338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s'intégrer et tisser des liens avec les autres étudiants</a:t>
            </a:r>
            <a:endParaRPr lang="fr-FR" sz="2000" b="1" dirty="0">
              <a:solidFill>
                <a:schemeClr val="tx1"/>
              </a:solidFill>
            </a:endParaRPr>
          </a:p>
        </p:txBody>
      </p:sp>
      <p:sp>
        <p:nvSpPr>
          <p:cNvPr id="13" name="Ellipse 12">
            <a:extLst>
              <a:ext uri="{FF2B5EF4-FFF2-40B4-BE49-F238E27FC236}">
                <a16:creationId xmlns:a16="http://schemas.microsoft.com/office/drawing/2014/main" id="{B12BC23F-F883-4200-A2E6-84AB1AD727BC}"/>
              </a:ext>
            </a:extLst>
          </p:cNvPr>
          <p:cNvSpPr/>
          <p:nvPr/>
        </p:nvSpPr>
        <p:spPr>
          <a:xfrm rot="575215">
            <a:off x="7388613" y="3520238"/>
            <a:ext cx="2371719" cy="831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OBJECTIFS</a:t>
            </a:r>
            <a:endParaRPr lang="fr-FR" sz="2400" b="1" dirty="0">
              <a:solidFill>
                <a:schemeClr val="tx1"/>
              </a:solidFill>
            </a:endParaRPr>
          </a:p>
        </p:txBody>
      </p:sp>
      <p:sp>
        <p:nvSpPr>
          <p:cNvPr id="15" name="Flèche : courbe vers le bas 14">
            <a:extLst>
              <a:ext uri="{FF2B5EF4-FFF2-40B4-BE49-F238E27FC236}">
                <a16:creationId xmlns:a16="http://schemas.microsoft.com/office/drawing/2014/main" id="{FC1BD062-CFF4-4E00-A802-69F47DE17D21}"/>
              </a:ext>
            </a:extLst>
          </p:cNvPr>
          <p:cNvSpPr/>
          <p:nvPr/>
        </p:nvSpPr>
        <p:spPr>
          <a:xfrm rot="4859103">
            <a:off x="8409649" y="748003"/>
            <a:ext cx="796839" cy="4023439"/>
          </a:xfrm>
          <a:prstGeom prst="curvedDownArrow">
            <a:avLst>
              <a:gd name="adj1" fmla="val 25000"/>
              <a:gd name="adj2" fmla="val 43740"/>
              <a:gd name="adj3" fmla="val 347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 droite à entaille 16">
            <a:extLst>
              <a:ext uri="{FF2B5EF4-FFF2-40B4-BE49-F238E27FC236}">
                <a16:creationId xmlns:a16="http://schemas.microsoft.com/office/drawing/2014/main" id="{1EAA5355-6933-4417-9BA3-484EFEDC1147}"/>
              </a:ext>
            </a:extLst>
          </p:cNvPr>
          <p:cNvSpPr/>
          <p:nvPr/>
        </p:nvSpPr>
        <p:spPr>
          <a:xfrm rot="3175959">
            <a:off x="9392303" y="4655619"/>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lèche : droite à entaille 17">
            <a:extLst>
              <a:ext uri="{FF2B5EF4-FFF2-40B4-BE49-F238E27FC236}">
                <a16:creationId xmlns:a16="http://schemas.microsoft.com/office/drawing/2014/main" id="{B32759ED-6201-41B6-89C8-440BFFB9632D}"/>
              </a:ext>
            </a:extLst>
          </p:cNvPr>
          <p:cNvSpPr/>
          <p:nvPr/>
        </p:nvSpPr>
        <p:spPr>
          <a:xfrm rot="7793138">
            <a:off x="7399598" y="4763763"/>
            <a:ext cx="1236671"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Ellipse 18">
            <a:extLst>
              <a:ext uri="{FF2B5EF4-FFF2-40B4-BE49-F238E27FC236}">
                <a16:creationId xmlns:a16="http://schemas.microsoft.com/office/drawing/2014/main" id="{9116C2FE-93D5-4651-B0A9-252EB61C0ABE}"/>
              </a:ext>
            </a:extLst>
          </p:cNvPr>
          <p:cNvSpPr/>
          <p:nvPr/>
        </p:nvSpPr>
        <p:spPr>
          <a:xfrm>
            <a:off x="15755" y="5560813"/>
            <a:ext cx="5083991" cy="1106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Book Antiqua" panose="02040602050305030304" pitchFamily="18" charset="0"/>
              </a:rPr>
              <a:t>Approfondir la langue en dehors du cadre académique</a:t>
            </a:r>
          </a:p>
        </p:txBody>
      </p:sp>
      <p:sp>
        <p:nvSpPr>
          <p:cNvPr id="21" name="Flèche : droite à entaille 20">
            <a:extLst>
              <a:ext uri="{FF2B5EF4-FFF2-40B4-BE49-F238E27FC236}">
                <a16:creationId xmlns:a16="http://schemas.microsoft.com/office/drawing/2014/main" id="{D8E5643A-94B8-455A-B4BB-C4F9B50D82C6}"/>
              </a:ext>
            </a:extLst>
          </p:cNvPr>
          <p:cNvSpPr/>
          <p:nvPr/>
        </p:nvSpPr>
        <p:spPr>
          <a:xfrm rot="9587829">
            <a:off x="4435340" y="4664588"/>
            <a:ext cx="3008585" cy="4871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50" name="Picture 2" descr="Vue de face de délicieux biscuits sucrés avec une tasse de café sur la  couleur de fond clair sucre de cacao gâteau au thé cookie tarte sucrée |  Photo Gratuite">
            <a:extLst>
              <a:ext uri="{FF2B5EF4-FFF2-40B4-BE49-F238E27FC236}">
                <a16:creationId xmlns:a16="http://schemas.microsoft.com/office/drawing/2014/main" id="{9EEFF20C-9DE0-472E-9A1C-62523F370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16" y="1891109"/>
            <a:ext cx="1632321" cy="10862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Vue de face de délicieux biscuits sucrés avec une tasse de café sur la  couleur de fond clair sucre de cacao gâteau au thé cookie tarte sucrée |  Photo Gratuite">
            <a:extLst>
              <a:ext uri="{FF2B5EF4-FFF2-40B4-BE49-F238E27FC236}">
                <a16:creationId xmlns:a16="http://schemas.microsoft.com/office/drawing/2014/main" id="{0CCBB452-ED59-4CDB-BD29-0D0BDCAB6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448" y="2037337"/>
            <a:ext cx="1632321" cy="10862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Vue de face de délicieux biscuits sucrés avec une tasse de café sur la  couleur de fond clair sucre de cacao gâteau au thé cookie tarte sucrée |  Photo Gratuite">
            <a:extLst>
              <a:ext uri="{FF2B5EF4-FFF2-40B4-BE49-F238E27FC236}">
                <a16:creationId xmlns:a16="http://schemas.microsoft.com/office/drawing/2014/main" id="{60609971-518C-4E38-B53C-758AD3C7B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1763" y="2985657"/>
            <a:ext cx="1632321" cy="108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052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3">
            <a:extLst>
              <a:ext uri="{FF2B5EF4-FFF2-40B4-BE49-F238E27FC236}">
                <a16:creationId xmlns:a16="http://schemas.microsoft.com/office/drawing/2014/main" id="{F2047FB3-70BA-4A95-B0FB-941CF7282C7C}"/>
              </a:ext>
            </a:extLst>
          </p:cNvPr>
          <p:cNvSpPr txBox="1">
            <a:spLocks/>
          </p:cNvSpPr>
          <p:nvPr/>
        </p:nvSpPr>
        <p:spPr>
          <a:xfrm>
            <a:off x="97631" y="0"/>
            <a:ext cx="11996738" cy="1025609"/>
          </a:xfrm>
          <a:prstGeom prst="flowChartProcess">
            <a:avLst/>
          </a:prstGeom>
        </p:spPr>
        <p:style>
          <a:lnRef idx="1">
            <a:schemeClr val="accent1"/>
          </a:lnRef>
          <a:fillRef idx="2">
            <a:schemeClr val="accent1"/>
          </a:fillRef>
          <a:effectRef idx="1">
            <a:schemeClr val="accent1"/>
          </a:effectRef>
          <a:fontRef idx="minor">
            <a:schemeClr val="dk1"/>
          </a:fontRef>
        </p:style>
        <p:txBody>
          <a:bodyPr vert="horz" lIns="45720" tIns="45720" rIns="45720" bIns="45720" rtlCol="0" anchor="ct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dk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dk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9pPr>
          </a:lstStyle>
          <a:p>
            <a:pPr algn="ct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ACCUEIL ET SUIVI</a:t>
            </a:r>
          </a:p>
          <a:p>
            <a:pPr algn="ct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DES ÉTUDIANTS internationaux</a:t>
            </a:r>
          </a:p>
        </p:txBody>
      </p:sp>
      <p:sp>
        <p:nvSpPr>
          <p:cNvPr id="18" name="Rectangle : en biseau 17">
            <a:extLst>
              <a:ext uri="{FF2B5EF4-FFF2-40B4-BE49-F238E27FC236}">
                <a16:creationId xmlns:a16="http://schemas.microsoft.com/office/drawing/2014/main" id="{D1448BCB-FE78-4A50-BCF2-0FEED61DA73C}"/>
              </a:ext>
            </a:extLst>
          </p:cNvPr>
          <p:cNvSpPr/>
          <p:nvPr/>
        </p:nvSpPr>
        <p:spPr>
          <a:xfrm>
            <a:off x="3889057" y="1183651"/>
            <a:ext cx="4354429" cy="681065"/>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Sorties culturelles</a:t>
            </a:r>
            <a:endParaRPr lang="fr-FR" sz="3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fontAlgn="t">
              <a:spcBef>
                <a:spcPts val="0"/>
              </a:spcBef>
              <a:spcAft>
                <a:spcPts val="0"/>
              </a:spcAft>
            </a:pPr>
            <a:endParaRPr lang="fr-FR" sz="1800" dirty="0">
              <a:solidFill>
                <a:schemeClr val="tx1"/>
              </a:solidFill>
            </a:endParaRPr>
          </a:p>
        </p:txBody>
      </p:sp>
      <p:sp>
        <p:nvSpPr>
          <p:cNvPr id="5" name="Rectangle : en biseau 4">
            <a:extLst>
              <a:ext uri="{FF2B5EF4-FFF2-40B4-BE49-F238E27FC236}">
                <a16:creationId xmlns:a16="http://schemas.microsoft.com/office/drawing/2014/main" id="{53D0E7F3-0FF4-4294-92CB-9F186158D4A1}"/>
              </a:ext>
            </a:extLst>
          </p:cNvPr>
          <p:cNvSpPr/>
          <p:nvPr/>
        </p:nvSpPr>
        <p:spPr>
          <a:xfrm>
            <a:off x="3940511" y="4857508"/>
            <a:ext cx="4354429" cy="681065"/>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3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Atelier photo</a:t>
            </a:r>
          </a:p>
          <a:p>
            <a:pPr marL="0" fontAlgn="t">
              <a:spcBef>
                <a:spcPts val="0"/>
              </a:spcBef>
              <a:spcAft>
                <a:spcPts val="0"/>
              </a:spcAft>
            </a:pPr>
            <a:endParaRPr lang="fr-FR" sz="1800" dirty="0">
              <a:solidFill>
                <a:schemeClr val="tx1"/>
              </a:solidFill>
            </a:endParaRPr>
          </a:p>
        </p:txBody>
      </p:sp>
      <p:sp>
        <p:nvSpPr>
          <p:cNvPr id="2" name="Signe Plus 1">
            <a:extLst>
              <a:ext uri="{FF2B5EF4-FFF2-40B4-BE49-F238E27FC236}">
                <a16:creationId xmlns:a16="http://schemas.microsoft.com/office/drawing/2014/main" id="{A05D2EB3-244C-4342-AF71-6D33F40097F0}"/>
              </a:ext>
            </a:extLst>
          </p:cNvPr>
          <p:cNvSpPr/>
          <p:nvPr/>
        </p:nvSpPr>
        <p:spPr>
          <a:xfrm>
            <a:off x="4652989" y="3630077"/>
            <a:ext cx="1413283" cy="9652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descr="Sorties">
            <a:extLst>
              <a:ext uri="{FF2B5EF4-FFF2-40B4-BE49-F238E27FC236}">
                <a16:creationId xmlns:a16="http://schemas.microsoft.com/office/drawing/2014/main" id="{90C266D8-8196-4953-A237-D01AAA1A8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360" y="2210638"/>
            <a:ext cx="3783243" cy="23009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oncours photos #REA2024 | SRLF">
            <a:extLst>
              <a:ext uri="{FF2B5EF4-FFF2-40B4-BE49-F238E27FC236}">
                <a16:creationId xmlns:a16="http://schemas.microsoft.com/office/drawing/2014/main" id="{3B7FC713-4928-44F3-B441-5E8D1EB03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66" y="506452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éléphones mobiles pour entreprises avec Keyyo.com">
            <a:extLst>
              <a:ext uri="{FF2B5EF4-FFF2-40B4-BE49-F238E27FC236}">
                <a16:creationId xmlns:a16="http://schemas.microsoft.com/office/drawing/2014/main" id="{DC97BDFC-A235-4BEA-B649-57501C54D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7286" y="4638039"/>
            <a:ext cx="23050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ontaine du soleil">
            <a:extLst>
              <a:ext uri="{FF2B5EF4-FFF2-40B4-BE49-F238E27FC236}">
                <a16:creationId xmlns:a16="http://schemas.microsoft.com/office/drawing/2014/main" id="{A864884F-FD46-4417-81C9-8FEA8F2B43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525" y="1439944"/>
            <a:ext cx="2567326" cy="17148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 promenade des Anglais, l'une des plus belles avenues du monde qui fait  la fierté de Nice">
            <a:extLst>
              <a:ext uri="{FF2B5EF4-FFF2-40B4-BE49-F238E27FC236}">
                <a16:creationId xmlns:a16="http://schemas.microsoft.com/office/drawing/2014/main" id="{A3DB2C92-68DE-452B-8686-62F8F5DAEB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1961" y="1475446"/>
            <a:ext cx="3143250" cy="176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98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B5D8C-E52C-BC17-6AB9-1BABEFCB9187}"/>
              </a:ext>
            </a:extLst>
          </p:cNvPr>
          <p:cNvSpPr>
            <a:spLocks noGrp="1"/>
          </p:cNvSpPr>
          <p:nvPr>
            <p:ph type="title"/>
          </p:nvPr>
        </p:nvSpPr>
        <p:spPr/>
        <p:txBody>
          <a:bodyPr/>
          <a:lstStyle/>
          <a:p>
            <a:r>
              <a:rPr lang="fr-FR" sz="5400" b="1" dirty="0">
                <a:latin typeface="Algerian" panose="04020705040A02060702" pitchFamily="82" charset="0"/>
              </a:rPr>
              <a:t>PROC</a:t>
            </a:r>
            <a:r>
              <a:rPr lang="pt-BR" sz="5400" b="1" dirty="0">
                <a:solidFill>
                  <a:srgbClr val="000000"/>
                </a:solidFill>
                <a:effectLst/>
                <a:latin typeface="Algerian" panose="04020705040A02060702" pitchFamily="82" charset="0"/>
                <a:ea typeface="Calibri" panose="020F0502020204030204" pitchFamily="34" charset="0"/>
                <a:cs typeface="Arial" panose="020B0604020202020204" pitchFamily="34" charset="0"/>
              </a:rPr>
              <a:t>ÉDURE  À   SUIVRE</a:t>
            </a:r>
            <a:endParaRPr lang="fr-FR" dirty="0"/>
          </a:p>
        </p:txBody>
      </p:sp>
      <p:pic>
        <p:nvPicPr>
          <p:cNvPr id="4" name="Picture 3">
            <a:extLst>
              <a:ext uri="{FF2B5EF4-FFF2-40B4-BE49-F238E27FC236}">
                <a16:creationId xmlns:a16="http://schemas.microsoft.com/office/drawing/2014/main" id="{6E6A0382-9FD0-503B-9D72-0EBA8A90535D}"/>
              </a:ext>
            </a:extLst>
          </p:cNvPr>
          <p:cNvPicPr>
            <a:picLocks noGrp="1" noChangeAspect="1"/>
          </p:cNvPicPr>
          <p:nvPr>
            <p:ph idx="1"/>
          </p:nvPr>
        </p:nvPicPr>
        <p:blipFill rotWithShape="1">
          <a:blip r:embed="rId3"/>
          <a:srcRect l="15584" r="18638"/>
          <a:stretch/>
        </p:blipFill>
        <p:spPr>
          <a:xfrm>
            <a:off x="-344327" y="-4395891"/>
            <a:ext cx="12324353" cy="13887540"/>
          </a:xfrm>
          <a:prstGeom prst="rect">
            <a:avLst/>
          </a:prstGeom>
        </p:spPr>
      </p:pic>
      <p:sp>
        <p:nvSpPr>
          <p:cNvPr id="5" name="ZoneTexte 4">
            <a:extLst>
              <a:ext uri="{FF2B5EF4-FFF2-40B4-BE49-F238E27FC236}">
                <a16:creationId xmlns:a16="http://schemas.microsoft.com/office/drawing/2014/main" id="{B45A6825-9815-BDFD-C552-3032911BA66C}"/>
              </a:ext>
            </a:extLst>
          </p:cNvPr>
          <p:cNvSpPr txBox="1"/>
          <p:nvPr/>
        </p:nvSpPr>
        <p:spPr>
          <a:xfrm>
            <a:off x="3445549" y="1504762"/>
            <a:ext cx="5366941" cy="646331"/>
          </a:xfrm>
          <a:prstGeom prst="rect">
            <a:avLst/>
          </a:prstGeom>
          <a:noFill/>
        </p:spPr>
        <p:txBody>
          <a:bodyPr wrap="square" rtlCol="0">
            <a:spAutoFit/>
          </a:bodyPr>
          <a:lstStyle/>
          <a:p>
            <a:r>
              <a:rPr lang="fr-FR" sz="3600" b="1" dirty="0">
                <a:latin typeface="Algerian" panose="04020705040A02060702" pitchFamily="82" charset="0"/>
              </a:rPr>
              <a:t>Procédure à suivre</a:t>
            </a:r>
          </a:p>
        </p:txBody>
      </p:sp>
      <p:pic>
        <p:nvPicPr>
          <p:cNvPr id="7" name="Picture 2" descr="Logo Label bienvenue en France">
            <a:extLst>
              <a:ext uri="{FF2B5EF4-FFF2-40B4-BE49-F238E27FC236}">
                <a16:creationId xmlns:a16="http://schemas.microsoft.com/office/drawing/2014/main" id="{6BC26F4D-A468-404E-A4CC-EB076AFD1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6" y="5177395"/>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a promenade des Anglais, l'une des plus belles avenues du monde qui fait  la fierté de Nice">
            <a:extLst>
              <a:ext uri="{FF2B5EF4-FFF2-40B4-BE49-F238E27FC236}">
                <a16:creationId xmlns:a16="http://schemas.microsoft.com/office/drawing/2014/main" id="{99CADC8F-ADE5-402E-8D31-50C4CFE966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750" y="14722"/>
            <a:ext cx="3143250" cy="1760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oncours photos #REA2024 | SRLF">
            <a:extLst>
              <a:ext uri="{FF2B5EF4-FFF2-40B4-BE49-F238E27FC236}">
                <a16:creationId xmlns:a16="http://schemas.microsoft.com/office/drawing/2014/main" id="{4AF029E6-59EE-44FC-A808-7A5E7F4EC5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0539" y="-21488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25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38BCF6-D504-4397-9838-6B6E483D0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6" name="Oval 5">
            <a:extLst>
              <a:ext uri="{FF2B5EF4-FFF2-40B4-BE49-F238E27FC236}">
                <a16:creationId xmlns:a16="http://schemas.microsoft.com/office/drawing/2014/main" id="{A9459DCB-24BA-4C67-A940-FE411D6A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cxnSp>
        <p:nvCxnSpPr>
          <p:cNvPr id="18" name="Straight Connector 17">
            <a:extLst>
              <a:ext uri="{FF2B5EF4-FFF2-40B4-BE49-F238E27FC236}">
                <a16:creationId xmlns:a16="http://schemas.microsoft.com/office/drawing/2014/main" id="{DA0BE2A6-904F-417A-B4D2-26CADDE5F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9411866-9152-4073-AAD0-6DA75E624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 1" descr="Une image contenant personne, Visage humain, sourire, lunettes&#10;&#10;Le contenu généré par l’IA peut être incorrect.">
            <a:extLst>
              <a:ext uri="{FF2B5EF4-FFF2-40B4-BE49-F238E27FC236}">
                <a16:creationId xmlns:a16="http://schemas.microsoft.com/office/drawing/2014/main" id="{85FFF900-B7E9-BBFD-59C0-E3F6C95B1BB9}"/>
              </a:ext>
            </a:extLst>
          </p:cNvPr>
          <p:cNvPicPr>
            <a:picLocks noChangeAspect="1"/>
          </p:cNvPicPr>
          <p:nvPr/>
        </p:nvPicPr>
        <p:blipFill>
          <a:blip r:embed="rId3">
            <a:extLst>
              <a:ext uri="{28A0092B-C50C-407E-A947-70E740481C1C}">
                <a14:useLocalDpi xmlns:a14="http://schemas.microsoft.com/office/drawing/2010/main" val="0"/>
              </a:ext>
            </a:extLst>
          </a:blip>
          <a:srcRect l="16111" r="21778"/>
          <a:stretch>
            <a:fillRect/>
          </a:stretch>
        </p:blipFill>
        <p:spPr>
          <a:xfrm>
            <a:off x="20" y="10"/>
            <a:ext cx="3194655" cy="6857990"/>
          </a:xfrm>
          <a:prstGeom prst="rect">
            <a:avLst/>
          </a:prstGeom>
        </p:spPr>
      </p:pic>
      <p:sp>
        <p:nvSpPr>
          <p:cNvPr id="22" name="Rectangle 21">
            <a:extLst>
              <a:ext uri="{FF2B5EF4-FFF2-40B4-BE49-F238E27FC236}">
                <a16:creationId xmlns:a16="http://schemas.microsoft.com/office/drawing/2014/main" id="{AB610C9C-0C6A-48F8-9AA0-B181D3BF3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94212" y="0"/>
            <a:ext cx="45052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 en biseau 8">
            <a:extLst>
              <a:ext uri="{FF2B5EF4-FFF2-40B4-BE49-F238E27FC236}">
                <a16:creationId xmlns:a16="http://schemas.microsoft.com/office/drawing/2014/main" id="{D0E18A7B-4445-4DB9-DC96-E5DE8C7B96FF}"/>
              </a:ext>
            </a:extLst>
          </p:cNvPr>
          <p:cNvSpPr/>
          <p:nvPr/>
        </p:nvSpPr>
        <p:spPr>
          <a:xfrm>
            <a:off x="7852729" y="675262"/>
            <a:ext cx="4177666" cy="32214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defTabSz="914400">
              <a:lnSpc>
                <a:spcPct val="80000"/>
              </a:lnSpc>
              <a:spcBef>
                <a:spcPct val="0"/>
              </a:spcBef>
              <a:spcAft>
                <a:spcPts val="600"/>
              </a:spcAft>
            </a:pPr>
            <a:endParaRPr lang="en-US" sz="2400" b="1" cap="all" spc="200" dirty="0">
              <a:solidFill>
                <a:srgbClr val="FFFFFF"/>
              </a:solidFill>
              <a:latin typeface="+mj-lt"/>
              <a:ea typeface="+mj-ea"/>
              <a:cs typeface="+mj-cs"/>
            </a:endParaRPr>
          </a:p>
          <a:p>
            <a:pPr algn="ctr" defTabSz="914400">
              <a:lnSpc>
                <a:spcPct val="80000"/>
              </a:lnSpc>
              <a:spcBef>
                <a:spcPct val="0"/>
              </a:spcBef>
              <a:spcAft>
                <a:spcPts val="600"/>
              </a:spcAft>
            </a:pPr>
            <a:r>
              <a:rPr lang="en-US" sz="2400" b="1" cap="all" spc="200" dirty="0" err="1">
                <a:solidFill>
                  <a:srgbClr val="FFFFFF"/>
                </a:solidFill>
                <a:latin typeface="+mj-lt"/>
                <a:ea typeface="+mj-ea"/>
                <a:cs typeface="+mj-cs"/>
              </a:rPr>
              <a:t>Venir</a:t>
            </a:r>
            <a:r>
              <a:rPr lang="en-US" sz="2400" b="1" cap="all" spc="200" dirty="0">
                <a:solidFill>
                  <a:srgbClr val="FFFFFF"/>
                </a:solidFill>
                <a:latin typeface="+mj-lt"/>
                <a:ea typeface="+mj-ea"/>
                <a:cs typeface="+mj-cs"/>
              </a:rPr>
              <a:t> </a:t>
            </a:r>
            <a:r>
              <a:rPr lang="en-US" sz="2400" b="1" cap="all" spc="200" dirty="0" err="1">
                <a:solidFill>
                  <a:srgbClr val="FFFFFF"/>
                </a:solidFill>
                <a:latin typeface="+mj-lt"/>
                <a:ea typeface="+mj-ea"/>
                <a:cs typeface="+mj-cs"/>
              </a:rPr>
              <a:t>s’inscrire</a:t>
            </a:r>
            <a:r>
              <a:rPr lang="en-US" sz="2400" b="1" cap="all" spc="200" dirty="0">
                <a:solidFill>
                  <a:srgbClr val="FFFFFF"/>
                </a:solidFill>
                <a:latin typeface="+mj-lt"/>
                <a:ea typeface="+mj-ea"/>
                <a:cs typeface="+mj-cs"/>
              </a:rPr>
              <a:t> dans le bureau A 010</a:t>
            </a:r>
          </a:p>
          <a:p>
            <a:pPr algn="ctr" defTabSz="914400">
              <a:lnSpc>
                <a:spcPct val="80000"/>
              </a:lnSpc>
              <a:spcBef>
                <a:spcPct val="0"/>
              </a:spcBef>
              <a:spcAft>
                <a:spcPts val="600"/>
              </a:spcAft>
            </a:pPr>
            <a:r>
              <a:rPr lang="en-US" sz="2400" b="1" cap="all" spc="200" dirty="0" err="1">
                <a:solidFill>
                  <a:srgbClr val="FFFFFF"/>
                </a:solidFill>
                <a:latin typeface="+mj-lt"/>
                <a:ea typeface="+mj-ea"/>
                <a:cs typeface="+mj-cs"/>
              </a:rPr>
              <a:t>auprès</a:t>
            </a:r>
            <a:r>
              <a:rPr lang="en-US" sz="2400" b="1" cap="all" spc="200" dirty="0">
                <a:solidFill>
                  <a:srgbClr val="FFFFFF"/>
                </a:solidFill>
                <a:latin typeface="+mj-lt"/>
                <a:ea typeface="+mj-ea"/>
                <a:cs typeface="+mj-cs"/>
              </a:rPr>
              <a:t> de Chloé</a:t>
            </a:r>
          </a:p>
          <a:p>
            <a:pPr marL="0" defTabSz="914400" fontAlgn="t">
              <a:lnSpc>
                <a:spcPct val="80000"/>
              </a:lnSpc>
              <a:spcBef>
                <a:spcPct val="0"/>
              </a:spcBef>
              <a:spcAft>
                <a:spcPts val="600"/>
              </a:spcAft>
            </a:pPr>
            <a:endParaRPr lang="en-US" sz="2400" cap="all" spc="200" dirty="0">
              <a:solidFill>
                <a:srgbClr val="FFFFFF"/>
              </a:solidFill>
              <a:latin typeface="+mj-lt"/>
              <a:ea typeface="+mj-ea"/>
              <a:cs typeface="+mj-cs"/>
            </a:endParaRPr>
          </a:p>
        </p:txBody>
      </p:sp>
      <p:pic>
        <p:nvPicPr>
          <p:cNvPr id="3" name="Picture 2" descr="Vue de face de délicieux biscuits sucrés avec une tasse de café sur la  couleur de fond clair sucre de cacao gâteau au thé cookie tarte sucrée |  Photo Gratuite">
            <a:extLst>
              <a:ext uri="{FF2B5EF4-FFF2-40B4-BE49-F238E27FC236}">
                <a16:creationId xmlns:a16="http://schemas.microsoft.com/office/drawing/2014/main" id="{BEB9043F-B445-41DD-9630-55CDB8CFD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0512" r="20774" b="1"/>
          <a:stretch>
            <a:fillRect/>
          </a:stretch>
        </p:blipFill>
        <p:spPr bwMode="auto">
          <a:xfrm rot="21600000">
            <a:off x="3355541" y="1"/>
            <a:ext cx="1637339" cy="2814321"/>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AD072005-7765-41D9-BCB1-3F6A82306B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4566" y="3925122"/>
            <a:ext cx="29260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2" descr="Sorties">
            <a:extLst>
              <a:ext uri="{FF2B5EF4-FFF2-40B4-BE49-F238E27FC236}">
                <a16:creationId xmlns:a16="http://schemas.microsoft.com/office/drawing/2014/main" id="{E015EFC8-0CB1-2DF4-2266-B2223BB9FC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3033" y="4478077"/>
            <a:ext cx="3085948" cy="1876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oncours photos #REA2024 | SRLF">
            <a:extLst>
              <a:ext uri="{FF2B5EF4-FFF2-40B4-BE49-F238E27FC236}">
                <a16:creationId xmlns:a16="http://schemas.microsoft.com/office/drawing/2014/main" id="{E6E5FD0B-232A-88A6-0F4C-AF6EEEADB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1302" y="297180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ontaine du soleil">
            <a:extLst>
              <a:ext uri="{FF2B5EF4-FFF2-40B4-BE49-F238E27FC236}">
                <a16:creationId xmlns:a16="http://schemas.microsoft.com/office/drawing/2014/main" id="{0650931D-9F46-E662-481D-DD08F62ECC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5282" y="-11635"/>
            <a:ext cx="2567326" cy="282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58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8BA4F77-F42F-4375-A0D0-D4EBDC1AA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769316F8-4E62-42EF-B6FC-38F6A4CC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035D5AB-D344-47EB-99D2-9E735E921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978" y="484632"/>
            <a:ext cx="4012684" cy="58856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344986E-673D-4D14-A796-4909A34B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150596"/>
            <a:ext cx="7038171"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A58CD19-DECA-4B4F-915C-A75255AE7024}"/>
              </a:ext>
            </a:extLst>
          </p:cNvPr>
          <p:cNvSpPr>
            <a:spLocks noGrp="1"/>
          </p:cNvSpPr>
          <p:nvPr>
            <p:ph type="title"/>
          </p:nvPr>
        </p:nvSpPr>
        <p:spPr>
          <a:xfrm>
            <a:off x="5471419" y="4493656"/>
            <a:ext cx="5928956" cy="1738808"/>
          </a:xfrm>
        </p:spPr>
        <p:txBody>
          <a:bodyPr>
            <a:normAutofit/>
          </a:bodyPr>
          <a:lstStyle/>
          <a:p>
            <a:r>
              <a:rPr lang="fr-FR" b="1">
                <a:solidFill>
                  <a:srgbClr val="FFFFFF"/>
                </a:solidFill>
                <a:latin typeface="Algerian" panose="04020705040A02060702" pitchFamily="82" charset="0"/>
              </a:rPr>
              <a:t>RELATIONS INTERNATIONALES</a:t>
            </a:r>
            <a:endParaRPr lang="fr-FR">
              <a:solidFill>
                <a:srgbClr val="FFFFFF"/>
              </a:solidFill>
            </a:endParaRPr>
          </a:p>
        </p:txBody>
      </p:sp>
      <p:sp>
        <p:nvSpPr>
          <p:cNvPr id="3" name="Espace réservé du contenu 2">
            <a:extLst>
              <a:ext uri="{FF2B5EF4-FFF2-40B4-BE49-F238E27FC236}">
                <a16:creationId xmlns:a16="http://schemas.microsoft.com/office/drawing/2014/main" id="{064B3958-5D44-43F7-84CF-4E4B4C717C04}"/>
              </a:ext>
            </a:extLst>
          </p:cNvPr>
          <p:cNvSpPr>
            <a:spLocks noGrp="1"/>
          </p:cNvSpPr>
          <p:nvPr>
            <p:ph idx="1"/>
          </p:nvPr>
        </p:nvSpPr>
        <p:spPr>
          <a:xfrm>
            <a:off x="818357" y="804997"/>
            <a:ext cx="3310909" cy="5324835"/>
          </a:xfrm>
        </p:spPr>
        <p:txBody>
          <a:bodyPr anchor="ctr">
            <a:normAutofit lnSpcReduction="10000"/>
          </a:bodyPr>
          <a:lstStyle/>
          <a:p>
            <a:pPr marL="0" indent="0">
              <a:buNone/>
            </a:pPr>
            <a:endParaRPr lang="fr-FR" sz="1800" b="1" dirty="0">
              <a:solidFill>
                <a:schemeClr val="tx1">
                  <a:lumMod val="95000"/>
                  <a:lumOff val="5000"/>
                </a:schemeClr>
              </a:solidFill>
            </a:endParaRPr>
          </a:p>
          <a:p>
            <a:pPr marL="0" indent="0">
              <a:buNone/>
            </a:pPr>
            <a:r>
              <a:rPr lang="fr-FR" sz="1800" b="1" dirty="0">
                <a:solidFill>
                  <a:schemeClr val="tx1">
                    <a:lumMod val="95000"/>
                    <a:lumOff val="5000"/>
                  </a:schemeClr>
                </a:solidFill>
              </a:rPr>
              <a:t>SERVICE RELATIONS INTERNATIONALES (SRI) CAMPUS CARLONE</a:t>
            </a:r>
          </a:p>
          <a:p>
            <a:pPr marL="0" indent="0">
              <a:buNone/>
            </a:pPr>
            <a:r>
              <a:rPr lang="fr-FR" sz="1800" dirty="0">
                <a:solidFill>
                  <a:schemeClr val="tx1">
                    <a:lumMod val="95000"/>
                    <a:lumOff val="5000"/>
                  </a:schemeClr>
                </a:solidFill>
              </a:rPr>
              <a:t>(PORTAIL LLAC et SHS)</a:t>
            </a:r>
          </a:p>
          <a:p>
            <a:pPr marL="0" indent="0">
              <a:buNone/>
            </a:pPr>
            <a:r>
              <a:rPr lang="fr-FR" sz="1800" dirty="0">
                <a:solidFill>
                  <a:schemeClr val="tx1">
                    <a:lumMod val="95000"/>
                    <a:lumOff val="5000"/>
                  </a:schemeClr>
                </a:solidFill>
              </a:rPr>
              <a:t>(EUR ARTS ET HUMANITES, ODYSSEE, HEALTHY)</a:t>
            </a:r>
          </a:p>
          <a:p>
            <a:pPr marL="0" indent="0">
              <a:buNone/>
            </a:pPr>
            <a:r>
              <a:rPr lang="fr-FR" sz="1800" b="0" i="0" dirty="0">
                <a:solidFill>
                  <a:schemeClr val="tx1">
                    <a:lumMod val="95000"/>
                    <a:lumOff val="5000"/>
                  </a:schemeClr>
                </a:solidFill>
                <a:effectLst/>
                <a:latin typeface="Apple Color Emoji"/>
              </a:rPr>
              <a:t>			                  </a:t>
            </a:r>
            <a:endParaRPr lang="fr-FR" sz="1800" b="1" dirty="0">
              <a:solidFill>
                <a:schemeClr val="tx1">
                  <a:lumMod val="95000"/>
                  <a:lumOff val="5000"/>
                </a:schemeClr>
              </a:solidFill>
              <a:latin typeface="Apple Color Emoji"/>
            </a:endParaRPr>
          </a:p>
          <a:p>
            <a:pPr marL="0" indent="0">
              <a:buNone/>
            </a:pPr>
            <a:r>
              <a:rPr lang="fr-FR" sz="1800" dirty="0">
                <a:solidFill>
                  <a:schemeClr val="tx1">
                    <a:lumMod val="95000"/>
                    <a:lumOff val="5000"/>
                  </a:schemeClr>
                </a:solidFill>
              </a:rPr>
              <a:t>Fanny FERRANDEZ</a:t>
            </a:r>
          </a:p>
          <a:p>
            <a:pPr marL="0" indent="0">
              <a:buNone/>
            </a:pPr>
            <a:r>
              <a:rPr lang="fr-FR" sz="1800" dirty="0">
                <a:solidFill>
                  <a:schemeClr val="tx1">
                    <a:lumMod val="95000"/>
                    <a:lumOff val="5000"/>
                  </a:schemeClr>
                </a:solidFill>
              </a:rPr>
              <a:t>Gestionnaire des mobilités internationales</a:t>
            </a:r>
          </a:p>
          <a:p>
            <a:pPr marL="0" indent="0">
              <a:buNone/>
            </a:pPr>
            <a:r>
              <a:rPr lang="fr-FR" sz="1800" dirty="0">
                <a:solidFill>
                  <a:schemeClr val="tx1">
                    <a:lumMod val="95000"/>
                    <a:lumOff val="5000"/>
                  </a:schemeClr>
                </a:solidFill>
              </a:rPr>
              <a:t>Bureau A 109</a:t>
            </a:r>
          </a:p>
          <a:p>
            <a:pPr marL="0" indent="0">
              <a:buNone/>
            </a:pPr>
            <a:r>
              <a:rPr lang="fr-FR" sz="1800" b="0" i="0" dirty="0">
                <a:solidFill>
                  <a:schemeClr val="tx1">
                    <a:lumMod val="95000"/>
                    <a:lumOff val="5000"/>
                  </a:schemeClr>
                </a:solidFill>
                <a:effectLst/>
                <a:latin typeface="Apple Color Emoji"/>
              </a:rPr>
              <a:t>☎️ </a:t>
            </a:r>
            <a:r>
              <a:rPr lang="fr-FR" sz="1800" dirty="0">
                <a:solidFill>
                  <a:schemeClr val="tx1">
                    <a:lumMod val="95000"/>
                    <a:lumOff val="5000"/>
                  </a:schemeClr>
                </a:solidFill>
                <a:effectLst/>
                <a:latin typeface="Arial" panose="020B0604020202020204" pitchFamily="34" charset="0"/>
                <a:ea typeface="Times New Roman" panose="02020603050405020304" pitchFamily="18" charset="0"/>
              </a:rPr>
              <a:t>04 89 15 17 64</a:t>
            </a:r>
          </a:p>
          <a:p>
            <a:pPr marL="0" indent="0">
              <a:buNone/>
            </a:pPr>
            <a:r>
              <a:rPr lang="fr-FR" sz="1800" u="sng" dirty="0">
                <a:solidFill>
                  <a:schemeClr val="tx1">
                    <a:lumMod val="95000"/>
                    <a:lumOff val="5000"/>
                  </a:schemeClr>
                </a:solidFill>
                <a:effectLst/>
                <a:latin typeface="Arial" panose="020B0604020202020204" pitchFamily="34" charset="0"/>
                <a:ea typeface="Times New Roman" panose="02020603050405020304" pitchFamily="18" charset="0"/>
                <a:hlinkClick r:id="rId3"/>
              </a:rPr>
              <a:t>campus-carlone.ri@univ-cotedazur.fr</a:t>
            </a:r>
            <a:endParaRPr lang="fr-FR" sz="1800" dirty="0">
              <a:solidFill>
                <a:schemeClr val="tx1">
                  <a:lumMod val="95000"/>
                  <a:lumOff val="5000"/>
                </a:schemeClr>
              </a:solidFill>
            </a:endParaRPr>
          </a:p>
          <a:p>
            <a:pPr marL="0" indent="0">
              <a:buNone/>
            </a:pPr>
            <a:endParaRPr lang="fr-FR" sz="1800" dirty="0">
              <a:solidFill>
                <a:schemeClr val="tx1">
                  <a:lumMod val="95000"/>
                  <a:lumOff val="5000"/>
                </a:schemeClr>
              </a:solidFill>
            </a:endParaRPr>
          </a:p>
          <a:p>
            <a:endParaRPr lang="fr-FR" sz="1800" dirty="0">
              <a:solidFill>
                <a:schemeClr val="tx1">
                  <a:lumMod val="95000"/>
                  <a:lumOff val="5000"/>
                </a:schemeClr>
              </a:solidFill>
            </a:endParaRPr>
          </a:p>
          <a:p>
            <a:endParaRPr lang="fr-FR" sz="1800" dirty="0">
              <a:solidFill>
                <a:schemeClr val="tx1">
                  <a:lumMod val="95000"/>
                  <a:lumOff val="5000"/>
                </a:schemeClr>
              </a:solidFill>
            </a:endParaRPr>
          </a:p>
        </p:txBody>
      </p:sp>
      <p:pic>
        <p:nvPicPr>
          <p:cNvPr id="5" name="Image 4" descr="Une image contenant Visage humain, personne, sourire, ciel&#10;&#10;Le contenu généré par l’IA peut être incorrect.">
            <a:extLst>
              <a:ext uri="{FF2B5EF4-FFF2-40B4-BE49-F238E27FC236}">
                <a16:creationId xmlns:a16="http://schemas.microsoft.com/office/drawing/2014/main" id="{2118713E-005C-E49D-3EEC-A304303D17DB}"/>
              </a:ext>
            </a:extLst>
          </p:cNvPr>
          <p:cNvPicPr>
            <a:picLocks noChangeAspect="1"/>
          </p:cNvPicPr>
          <p:nvPr/>
        </p:nvPicPr>
        <p:blipFill>
          <a:blip r:embed="rId4">
            <a:extLst>
              <a:ext uri="{28A0092B-C50C-407E-A947-70E740481C1C}">
                <a14:useLocalDpi xmlns:a14="http://schemas.microsoft.com/office/drawing/2010/main" val="0"/>
              </a:ext>
            </a:extLst>
          </a:blip>
          <a:srcRect l="917" r="4496" b="-5"/>
          <a:stretch>
            <a:fillRect/>
          </a:stretch>
        </p:blipFill>
        <p:spPr>
          <a:xfrm>
            <a:off x="4654296" y="436386"/>
            <a:ext cx="2410143" cy="3653331"/>
          </a:xfrm>
          <a:prstGeom prst="rect">
            <a:avLst/>
          </a:prstGeom>
        </p:spPr>
      </p:pic>
      <p:pic>
        <p:nvPicPr>
          <p:cNvPr id="4" name="Picture 3">
            <a:extLst>
              <a:ext uri="{FF2B5EF4-FFF2-40B4-BE49-F238E27FC236}">
                <a16:creationId xmlns:a16="http://schemas.microsoft.com/office/drawing/2014/main" id="{5FA28EAC-6289-4AE3-AD0E-C1CCDC156DB3}"/>
              </a:ext>
            </a:extLst>
          </p:cNvPr>
          <p:cNvPicPr>
            <a:picLocks noChangeAspect="1"/>
          </p:cNvPicPr>
          <p:nvPr/>
        </p:nvPicPr>
        <p:blipFill rotWithShape="1">
          <a:blip r:embed="rId5"/>
          <a:srcRect l="21216" r="24912" b="-4"/>
          <a:stretch>
            <a:fillRect/>
          </a:stretch>
        </p:blipFill>
        <p:spPr>
          <a:xfrm>
            <a:off x="6960870" y="91440"/>
            <a:ext cx="5231129" cy="4059155"/>
          </a:xfrm>
          <a:prstGeom prst="rect">
            <a:avLst/>
          </a:prstGeom>
        </p:spPr>
      </p:pic>
      <p:cxnSp>
        <p:nvCxnSpPr>
          <p:cNvPr id="28" name="Straight Connector 27">
            <a:extLst>
              <a:ext uri="{FF2B5EF4-FFF2-40B4-BE49-F238E27FC236}">
                <a16:creationId xmlns:a16="http://schemas.microsoft.com/office/drawing/2014/main" id="{CDE6461D-D2D6-41D5-A7B2-80B431C094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179326" y="480322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197C844A-DD64-9641-64FD-5A11222374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6597" y="268186"/>
            <a:ext cx="1607371" cy="1607371"/>
          </a:xfrm>
          <a:prstGeom prst="rect">
            <a:avLst/>
          </a:prstGeom>
        </p:spPr>
      </p:pic>
    </p:spTree>
    <p:extLst>
      <p:ext uri="{BB962C8B-B14F-4D97-AF65-F5344CB8AC3E}">
        <p14:creationId xmlns:p14="http://schemas.microsoft.com/office/powerpoint/2010/main" val="989703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A69936-C65C-4162-A259-745B4C823A33}"/>
              </a:ext>
            </a:extLst>
          </p:cNvPr>
          <p:cNvSpPr>
            <a:spLocks noGrp="1"/>
          </p:cNvSpPr>
          <p:nvPr>
            <p:ph type="title"/>
          </p:nvPr>
        </p:nvSpPr>
        <p:spPr>
          <a:xfrm>
            <a:off x="1090629" y="-300172"/>
            <a:ext cx="9720072" cy="1499616"/>
          </a:xfrm>
        </p:spPr>
        <p:txBody>
          <a:bodyPr/>
          <a:lstStyle/>
          <a:p>
            <a:pPr algn="ctr"/>
            <a:r>
              <a:rPr lang="fr-FR" dirty="0">
                <a:solidFill>
                  <a:srgbClr val="0070C0"/>
                </a:solidFill>
              </a:rPr>
              <a:t>SPECTACLE FIN 1</a:t>
            </a:r>
            <a:r>
              <a:rPr lang="fr-FR" baseline="30000" dirty="0">
                <a:solidFill>
                  <a:srgbClr val="0070C0"/>
                </a:solidFill>
              </a:rPr>
              <a:t>er</a:t>
            </a:r>
            <a:r>
              <a:rPr lang="fr-FR" dirty="0">
                <a:solidFill>
                  <a:srgbClr val="0070C0"/>
                </a:solidFill>
              </a:rPr>
              <a:t> SEMESTRE</a:t>
            </a:r>
          </a:p>
        </p:txBody>
      </p:sp>
      <p:sp>
        <p:nvSpPr>
          <p:cNvPr id="3" name="Espace réservé du contenu 2">
            <a:extLst>
              <a:ext uri="{FF2B5EF4-FFF2-40B4-BE49-F238E27FC236}">
                <a16:creationId xmlns:a16="http://schemas.microsoft.com/office/drawing/2014/main" id="{684DD1AA-1C33-4283-971A-AD92B4291D12}"/>
              </a:ext>
            </a:extLst>
          </p:cNvPr>
          <p:cNvSpPr>
            <a:spLocks noGrp="1"/>
          </p:cNvSpPr>
          <p:nvPr>
            <p:ph idx="1"/>
          </p:nvPr>
        </p:nvSpPr>
        <p:spPr>
          <a:xfrm>
            <a:off x="0" y="1521229"/>
            <a:ext cx="12192000" cy="5345084"/>
          </a:xfrm>
        </p:spPr>
        <p:txBody>
          <a:bodyPr>
            <a:normAutofit/>
          </a:bodyPr>
          <a:lstStyle/>
          <a:p>
            <a:pPr algn="just">
              <a:lnSpc>
                <a:spcPct val="200000"/>
              </a:lnSpc>
            </a:pPr>
            <a:endParaRPr lang="fr-FR" sz="1800" dirty="0">
              <a:effectLst/>
              <a:latin typeface="Times New Roman" panose="02020603050405020304" pitchFamily="18" charset="0"/>
              <a:ea typeface="Calibri" panose="020F0502020204030204" pitchFamily="34" charset="0"/>
            </a:endParaRPr>
          </a:p>
          <a:p>
            <a:pPr algn="just">
              <a:lnSpc>
                <a:spcPct val="200000"/>
              </a:lnSpc>
            </a:pPr>
            <a:endParaRPr lang="fr-FR" sz="1800" dirty="0">
              <a:latin typeface="Times New Roman" panose="02020603050405020304" pitchFamily="18" charset="0"/>
              <a:ea typeface="Calibri" panose="020F0502020204030204" pitchFamily="34" charset="0"/>
            </a:endParaRPr>
          </a:p>
          <a:p>
            <a:pPr algn="just">
              <a:lnSpc>
                <a:spcPct val="200000"/>
              </a:lnSpc>
            </a:pPr>
            <a:endParaRPr lang="fr-FR" sz="1800" dirty="0">
              <a:effectLst/>
              <a:latin typeface="Times New Roman" panose="02020603050405020304" pitchFamily="18" charset="0"/>
              <a:ea typeface="Calibri" panose="020F0502020204030204" pitchFamily="34" charset="0"/>
            </a:endParaRPr>
          </a:p>
          <a:p>
            <a:pPr algn="just">
              <a:lnSpc>
                <a:spcPct val="200000"/>
              </a:lnSpc>
            </a:pPr>
            <a:r>
              <a:rPr lang="fr-FR" sz="1800" dirty="0">
                <a:effectLst/>
                <a:latin typeface="Times New Roman" panose="02020603050405020304" pitchFamily="18" charset="0"/>
                <a:ea typeface="Calibri" panose="020F0502020204030204" pitchFamily="34" charset="0"/>
              </a:rPr>
              <a:t> </a:t>
            </a:r>
          </a:p>
          <a:p>
            <a:pPr algn="just">
              <a:lnSpc>
                <a:spcPct val="200000"/>
              </a:lnSpc>
            </a:pPr>
            <a:endParaRPr lang="fr-FR" sz="1800" dirty="0">
              <a:effectLst/>
              <a:latin typeface="Times New Roman" panose="02020603050405020304" pitchFamily="18" charset="0"/>
              <a:ea typeface="Calibri" panose="020F0502020204030204" pitchFamily="34" charset="0"/>
            </a:endParaRPr>
          </a:p>
          <a:p>
            <a:pPr algn="just">
              <a:lnSpc>
                <a:spcPct val="200000"/>
              </a:lnSpc>
            </a:pPr>
            <a:endParaRPr lang="fr-FR" sz="1800" dirty="0">
              <a:effectLst/>
              <a:latin typeface="Times New Roman" panose="02020603050405020304" pitchFamily="18" charset="0"/>
              <a:ea typeface="Calibri" panose="020F0502020204030204" pitchFamily="34" charset="0"/>
            </a:endParaRPr>
          </a:p>
          <a:p>
            <a:pPr algn="just">
              <a:lnSpc>
                <a:spcPct val="200000"/>
              </a:lnSpc>
            </a:pPr>
            <a:r>
              <a:rPr lang="fr-FR" sz="1800" dirty="0">
                <a:effectLst/>
                <a:latin typeface="Times New Roman" panose="02020603050405020304" pitchFamily="18" charset="0"/>
                <a:ea typeface="Calibri" panose="020F0502020204030204" pitchFamily="34" charset="0"/>
              </a:rPr>
              <a:t> </a:t>
            </a:r>
            <a:endParaRPr lang="fr-FR" dirty="0"/>
          </a:p>
        </p:txBody>
      </p:sp>
      <p:sp>
        <p:nvSpPr>
          <p:cNvPr id="4" name="Rectangle : en biseau 3">
            <a:extLst>
              <a:ext uri="{FF2B5EF4-FFF2-40B4-BE49-F238E27FC236}">
                <a16:creationId xmlns:a16="http://schemas.microsoft.com/office/drawing/2014/main" id="{83A0DCCB-6B68-4744-9F21-9ECC1FDF94B6}"/>
              </a:ext>
            </a:extLst>
          </p:cNvPr>
          <p:cNvSpPr/>
          <p:nvPr/>
        </p:nvSpPr>
        <p:spPr>
          <a:xfrm>
            <a:off x="2759973" y="803757"/>
            <a:ext cx="6381383" cy="791374"/>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algn="ctr"/>
            <a:r>
              <a:rPr lang="fr-FR" sz="2400" b="1" dirty="0">
                <a:solidFill>
                  <a:schemeClr val="tx1"/>
                </a:solidFill>
                <a:effectLst/>
                <a:latin typeface="Times New Roman" panose="02020603050405020304" pitchFamily="18" charset="0"/>
                <a:ea typeface="Calibri" panose="020F0502020204030204" pitchFamily="34" charset="0"/>
              </a:rPr>
              <a:t>Jeudi 11 décembre à partir de 16h</a:t>
            </a:r>
          </a:p>
          <a:p>
            <a:pPr algn="ctr"/>
            <a:r>
              <a:rPr lang="fr-FR" sz="2400" b="1" dirty="0">
                <a:solidFill>
                  <a:schemeClr val="tx1"/>
                </a:solidFill>
                <a:effectLst/>
                <a:latin typeface="Times New Roman" panose="02020603050405020304" pitchFamily="18" charset="0"/>
                <a:ea typeface="Calibri" panose="020F0502020204030204" pitchFamily="34" charset="0"/>
              </a:rPr>
              <a:t> </a:t>
            </a:r>
            <a:endParaRPr lang="fr-FR" sz="1800" b="1" dirty="0">
              <a:solidFill>
                <a:schemeClr val="tx1"/>
              </a:solidFill>
            </a:endParaRPr>
          </a:p>
        </p:txBody>
      </p:sp>
      <p:sp>
        <p:nvSpPr>
          <p:cNvPr id="5" name="Larme 4">
            <a:extLst>
              <a:ext uri="{FF2B5EF4-FFF2-40B4-BE49-F238E27FC236}">
                <a16:creationId xmlns:a16="http://schemas.microsoft.com/office/drawing/2014/main" id="{3228F808-AB5B-496C-A445-F6F48D982AA9}"/>
              </a:ext>
            </a:extLst>
          </p:cNvPr>
          <p:cNvSpPr/>
          <p:nvPr/>
        </p:nvSpPr>
        <p:spPr>
          <a:xfrm>
            <a:off x="554831" y="5153563"/>
            <a:ext cx="10936642" cy="1649627"/>
          </a:xfrm>
          <a:prstGeom prst="teardrop">
            <a:avLst>
              <a:gd name="adj" fmla="val 7696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fr-FR" sz="2400" b="1" dirty="0">
                <a:solidFill>
                  <a:schemeClr val="tx1"/>
                </a:solidFill>
                <a:latin typeface="Times New Roman" panose="02020603050405020304" pitchFamily="18" charset="0"/>
                <a:ea typeface="Calibri" panose="020F0502020204030204" pitchFamily="34" charset="0"/>
              </a:rPr>
              <a:t>S</a:t>
            </a:r>
            <a:r>
              <a:rPr lang="fr-FR" sz="2400" b="1" dirty="0">
                <a:solidFill>
                  <a:schemeClr val="tx1"/>
                </a:solidFill>
                <a:effectLst/>
                <a:latin typeface="Times New Roman" panose="02020603050405020304" pitchFamily="18" charset="0"/>
                <a:ea typeface="Calibri" panose="020F0502020204030204" pitchFamily="34" charset="0"/>
              </a:rPr>
              <a:t>pectacle danse, théâtre et poésie des divers ateliers</a:t>
            </a:r>
          </a:p>
          <a:p>
            <a:pPr algn="just">
              <a:lnSpc>
                <a:spcPct val="200000"/>
              </a:lnSpc>
            </a:pPr>
            <a:r>
              <a:rPr lang="fr-FR" sz="2400" b="1" dirty="0">
                <a:solidFill>
                  <a:schemeClr val="tx1"/>
                </a:solidFill>
                <a:effectLst/>
                <a:latin typeface="Times New Roman" panose="02020603050405020304" pitchFamily="18" charset="0"/>
                <a:ea typeface="Calibri" panose="020F0502020204030204" pitchFamily="34" charset="0"/>
              </a:rPr>
              <a:t>                                          amphi A 021</a:t>
            </a:r>
            <a:endParaRPr lang="fr-FR" sz="2400" b="1" dirty="0">
              <a:solidFill>
                <a:schemeClr val="tx1"/>
              </a:solidFill>
              <a:effectLst/>
              <a:latin typeface="Calibri" panose="020F0502020204030204" pitchFamily="34" charset="0"/>
              <a:ea typeface="Calibri" panose="020F0502020204030204" pitchFamily="34" charset="0"/>
            </a:endParaRPr>
          </a:p>
          <a:p>
            <a:pPr algn="ctr"/>
            <a:endParaRPr lang="fr-FR" sz="2400" dirty="0">
              <a:solidFill>
                <a:srgbClr val="000000"/>
              </a:solidFill>
              <a:effectLst/>
              <a:latin typeface="Times New Roman" panose="02020603050405020304" pitchFamily="18" charset="0"/>
              <a:ea typeface="Calibri" panose="020F0502020204030204" pitchFamily="34" charset="0"/>
            </a:endParaRPr>
          </a:p>
        </p:txBody>
      </p:sp>
      <p:sp>
        <p:nvSpPr>
          <p:cNvPr id="6" name="Larme 5">
            <a:extLst>
              <a:ext uri="{FF2B5EF4-FFF2-40B4-BE49-F238E27FC236}">
                <a16:creationId xmlns:a16="http://schemas.microsoft.com/office/drawing/2014/main" id="{70EF2E8D-3A7A-4BDF-A6CD-30EAF6D51851}"/>
              </a:ext>
            </a:extLst>
          </p:cNvPr>
          <p:cNvSpPr/>
          <p:nvPr/>
        </p:nvSpPr>
        <p:spPr>
          <a:xfrm>
            <a:off x="7886213" y="2250343"/>
            <a:ext cx="4201645" cy="1071261"/>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Times New Roman" panose="02020603050405020304" pitchFamily="18" charset="0"/>
                <a:ea typeface="Calibri" panose="020F0502020204030204" pitchFamily="34" charset="0"/>
              </a:rPr>
              <a:t>C</a:t>
            </a:r>
            <a:r>
              <a:rPr lang="fr-FR" sz="2400" b="1" dirty="0">
                <a:solidFill>
                  <a:schemeClr val="tx1"/>
                </a:solidFill>
                <a:effectLst/>
                <a:latin typeface="Times New Roman" panose="02020603050405020304" pitchFamily="18" charset="0"/>
                <a:ea typeface="Calibri" panose="020F0502020204030204" pitchFamily="34" charset="0"/>
              </a:rPr>
              <a:t>ocktail </a:t>
            </a:r>
          </a:p>
          <a:p>
            <a:pPr algn="ctr"/>
            <a:r>
              <a:rPr lang="fr-FR" sz="2400" b="1" dirty="0">
                <a:solidFill>
                  <a:schemeClr val="tx1"/>
                </a:solidFill>
                <a:latin typeface="Times New Roman" panose="02020603050405020304" pitchFamily="18" charset="0"/>
                <a:ea typeface="Calibri" panose="020F0502020204030204" pitchFamily="34" charset="0"/>
              </a:rPr>
              <a:t>S</a:t>
            </a:r>
            <a:r>
              <a:rPr lang="fr-FR" sz="2400" b="1" dirty="0">
                <a:solidFill>
                  <a:schemeClr val="tx1"/>
                </a:solidFill>
                <a:effectLst/>
                <a:latin typeface="Times New Roman" panose="02020603050405020304" pitchFamily="18" charset="0"/>
                <a:ea typeface="Calibri" panose="020F0502020204030204" pitchFamily="34" charset="0"/>
              </a:rPr>
              <a:t>alle des professeurs</a:t>
            </a:r>
          </a:p>
        </p:txBody>
      </p:sp>
      <p:sp>
        <p:nvSpPr>
          <p:cNvPr id="8" name="Larme 7">
            <a:extLst>
              <a:ext uri="{FF2B5EF4-FFF2-40B4-BE49-F238E27FC236}">
                <a16:creationId xmlns:a16="http://schemas.microsoft.com/office/drawing/2014/main" id="{08A65E6E-587A-4B6D-BF45-0D1A084C9731}"/>
              </a:ext>
            </a:extLst>
          </p:cNvPr>
          <p:cNvSpPr/>
          <p:nvPr/>
        </p:nvSpPr>
        <p:spPr>
          <a:xfrm>
            <a:off x="91439" y="2163579"/>
            <a:ext cx="4201645" cy="1178387"/>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effectLst/>
                <a:latin typeface="Times New Roman" panose="02020603050405020304" pitchFamily="18" charset="0"/>
                <a:ea typeface="Calibri" panose="020F0502020204030204" pitchFamily="34" charset="0"/>
              </a:rPr>
              <a:t>Vernissage exposition photos </a:t>
            </a:r>
          </a:p>
          <a:p>
            <a:pPr algn="ctr"/>
            <a:r>
              <a:rPr lang="fr-FR" sz="2400" b="1" dirty="0">
                <a:solidFill>
                  <a:schemeClr val="tx1"/>
                </a:solidFill>
                <a:effectLst/>
                <a:latin typeface="Times New Roman" panose="02020603050405020304" pitchFamily="18" charset="0"/>
                <a:ea typeface="Calibri" panose="020F0502020204030204" pitchFamily="34" charset="0"/>
              </a:rPr>
              <a:t>à la Bibliothèque</a:t>
            </a:r>
          </a:p>
        </p:txBody>
      </p:sp>
      <p:sp>
        <p:nvSpPr>
          <p:cNvPr id="12" name="Flèche : droite à entaille 11">
            <a:extLst>
              <a:ext uri="{FF2B5EF4-FFF2-40B4-BE49-F238E27FC236}">
                <a16:creationId xmlns:a16="http://schemas.microsoft.com/office/drawing/2014/main" id="{3DFDD63B-6638-44A4-A8A4-14DA82FC15CC}"/>
              </a:ext>
            </a:extLst>
          </p:cNvPr>
          <p:cNvSpPr/>
          <p:nvPr/>
        </p:nvSpPr>
        <p:spPr>
          <a:xfrm>
            <a:off x="5404817" y="2331985"/>
            <a:ext cx="1236671"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Picture 8" descr="Téléphones mobiles pour entreprises avec Keyyo.com">
            <a:extLst>
              <a:ext uri="{FF2B5EF4-FFF2-40B4-BE49-F238E27FC236}">
                <a16:creationId xmlns:a16="http://schemas.microsoft.com/office/drawing/2014/main" id="{3B8C70C0-F1E0-4685-A2D2-D6CB9AA1D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0324" y="150720"/>
            <a:ext cx="23050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oncours photos #REA2024 | SRLF">
            <a:extLst>
              <a:ext uri="{FF2B5EF4-FFF2-40B4-BE49-F238E27FC236}">
                <a16:creationId xmlns:a16="http://schemas.microsoft.com/office/drawing/2014/main" id="{606FD5C1-66A4-4149-8BF5-DB28D96CF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62" y="237362"/>
            <a:ext cx="2385705" cy="13359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École Municipale de Danse - Marly-la-Ville">
            <a:extLst>
              <a:ext uri="{FF2B5EF4-FFF2-40B4-BE49-F238E27FC236}">
                <a16:creationId xmlns:a16="http://schemas.microsoft.com/office/drawing/2014/main" id="{94AD6140-B3D7-4DE5-A6A3-8801AC6C19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7917" y="2912140"/>
            <a:ext cx="3103463" cy="20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85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6C771CFB-703F-39E8-ADA4-F52E9E382883}"/>
              </a:ext>
            </a:extLst>
          </p:cNvPr>
          <p:cNvSpPr>
            <a:spLocks noGrp="1"/>
          </p:cNvSpPr>
          <p:nvPr>
            <p:ph idx="1"/>
          </p:nvPr>
        </p:nvSpPr>
        <p:spPr>
          <a:xfrm>
            <a:off x="571624" y="-18945"/>
            <a:ext cx="10906125" cy="136508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algn="ct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PLAN POUR AM</a:t>
            </a:r>
            <a:r>
              <a:rPr lang="pt-BR" sz="3600" b="1" dirty="0">
                <a:solidFill>
                  <a:schemeClr val="bg1"/>
                </a:solidFill>
                <a:effectLst/>
                <a:latin typeface="Algerian" panose="04020705040A02060702" pitchFamily="82" charset="0"/>
                <a:ea typeface="Calibri" panose="020F0502020204030204" pitchFamily="34" charset="0"/>
                <a:cs typeface="Arial" panose="020B0604020202020204" pitchFamily="34" charset="0"/>
              </a:rPr>
              <a:t>É</a:t>
            </a: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LIORER L’ACCUEIL</a:t>
            </a:r>
          </a:p>
          <a:p>
            <a:pPr algn="ctr"/>
            <a:r>
              <a:rPr lang="fr-FR" sz="3600" b="1" dirty="0">
                <a:solidFill>
                  <a:schemeClr val="bg1"/>
                </a:solidFill>
                <a:effectLst/>
                <a:latin typeface="Algerian" panose="04020705040A02060702" pitchFamily="82" charset="0"/>
                <a:ea typeface="Times New Roman" panose="02020603050405020304" pitchFamily="18" charset="0"/>
                <a:cs typeface="Times New Roman" panose="02020603050405020304" pitchFamily="18" charset="0"/>
              </a:rPr>
              <a:t>DES ET</a:t>
            </a: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UDIANTS EXTRACOMMUNAUTAIRES</a:t>
            </a:r>
            <a:endParaRPr lang="fr-FR" sz="3600" b="1" dirty="0">
              <a:solidFill>
                <a:schemeClr val="bg1"/>
              </a:solidFill>
              <a:effectLst/>
              <a:latin typeface="Algerian" panose="04020705040A02060702" pitchFamily="82" charset="0"/>
              <a:ea typeface="Times New Roman" panose="02020603050405020304" pitchFamily="18" charset="0"/>
              <a:cs typeface="Times New Roman" panose="02020603050405020304" pitchFamily="18" charset="0"/>
            </a:endParaRPr>
          </a:p>
        </p:txBody>
      </p:sp>
      <p:sp>
        <p:nvSpPr>
          <p:cNvPr id="17" name="Espace réservé du contenu 3">
            <a:extLst>
              <a:ext uri="{FF2B5EF4-FFF2-40B4-BE49-F238E27FC236}">
                <a16:creationId xmlns:a16="http://schemas.microsoft.com/office/drawing/2014/main" id="{F2047FB3-70BA-4A95-B0FB-941CF7282C7C}"/>
              </a:ext>
            </a:extLst>
          </p:cNvPr>
          <p:cNvSpPr txBox="1">
            <a:spLocks/>
          </p:cNvSpPr>
          <p:nvPr/>
        </p:nvSpPr>
        <p:spPr>
          <a:xfrm>
            <a:off x="101129" y="10889"/>
            <a:ext cx="11996738" cy="1365086"/>
          </a:xfrm>
          <a:prstGeom prst="flowChartProcess">
            <a:avLst/>
          </a:prstGeom>
        </p:spPr>
        <p:style>
          <a:lnRef idx="1">
            <a:schemeClr val="accent1"/>
          </a:lnRef>
          <a:fillRef idx="2">
            <a:schemeClr val="accent1"/>
          </a:fillRef>
          <a:effectRef idx="1">
            <a:schemeClr val="accent1"/>
          </a:effectRef>
          <a:fontRef idx="minor">
            <a:schemeClr val="dk1"/>
          </a:fontRef>
        </p:style>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dk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dk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9pPr>
          </a:lstStyle>
          <a:p>
            <a:pPr algn="ct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ACCUEIL ET SUIVI</a:t>
            </a:r>
          </a:p>
          <a:p>
            <a:pPr algn="ctr"/>
            <a:r>
              <a:rPr lang="fr-FR" sz="3600" b="1">
                <a:solidFill>
                  <a:schemeClr val="bg1"/>
                </a:solidFill>
                <a:latin typeface="Algerian" panose="04020705040A02060702" pitchFamily="82" charset="0"/>
                <a:ea typeface="Times New Roman" panose="02020603050405020304" pitchFamily="18" charset="0"/>
                <a:cs typeface="Times New Roman" panose="02020603050405020304" pitchFamily="18" charset="0"/>
              </a:rPr>
              <a:t>DES ÉTUDIANTS EXTRACOMMUNAUTAIRES</a:t>
            </a:r>
            <a:endPar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endParaRPr>
          </a:p>
        </p:txBody>
      </p:sp>
      <p:sp>
        <p:nvSpPr>
          <p:cNvPr id="25" name="Rectangle : en biseau 24">
            <a:extLst>
              <a:ext uri="{FF2B5EF4-FFF2-40B4-BE49-F238E27FC236}">
                <a16:creationId xmlns:a16="http://schemas.microsoft.com/office/drawing/2014/main" id="{62EDFECE-2612-46A2-8E1F-3743C78C9BF3}"/>
              </a:ext>
            </a:extLst>
          </p:cNvPr>
          <p:cNvSpPr/>
          <p:nvPr/>
        </p:nvSpPr>
        <p:spPr>
          <a:xfrm>
            <a:off x="2120046" y="1652419"/>
            <a:ext cx="7012852" cy="2351223"/>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3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Cocktail de bienvenue</a:t>
            </a:r>
          </a:p>
          <a:p>
            <a:pPr marL="0" fontAlgn="t">
              <a:spcBef>
                <a:spcPts val="0"/>
              </a:spcBef>
              <a:spcAft>
                <a:spcPts val="0"/>
              </a:spcAft>
            </a:pPr>
            <a:endParaRPr lang="fr-FR" sz="1800" dirty="0">
              <a:solidFill>
                <a:schemeClr val="tx1"/>
              </a:solidFill>
            </a:endParaRPr>
          </a:p>
        </p:txBody>
      </p:sp>
      <p:sp>
        <p:nvSpPr>
          <p:cNvPr id="26" name="Rectangle : en biseau 25">
            <a:extLst>
              <a:ext uri="{FF2B5EF4-FFF2-40B4-BE49-F238E27FC236}">
                <a16:creationId xmlns:a16="http://schemas.microsoft.com/office/drawing/2014/main" id="{BCA5E4C9-B070-43A1-8252-2F64F8BFA028}"/>
              </a:ext>
            </a:extLst>
          </p:cNvPr>
          <p:cNvSpPr/>
          <p:nvPr/>
        </p:nvSpPr>
        <p:spPr>
          <a:xfrm>
            <a:off x="2153291" y="4254128"/>
            <a:ext cx="7012852" cy="2351223"/>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Cadeaux de bienvenue</a:t>
            </a:r>
            <a:endParaRPr lang="fr-FR" sz="3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fontAlgn="t">
              <a:spcBef>
                <a:spcPts val="0"/>
              </a:spcBef>
              <a:spcAft>
                <a:spcPts val="0"/>
              </a:spcAft>
            </a:pPr>
            <a:endParaRPr lang="fr-FR" sz="1800" dirty="0">
              <a:solidFill>
                <a:schemeClr val="tx1"/>
              </a:solidFill>
            </a:endParaRPr>
          </a:p>
        </p:txBody>
      </p:sp>
      <p:pic>
        <p:nvPicPr>
          <p:cNvPr id="3074" name="Picture 2" descr="Émoticon manger pizza - clipart vectoriel de Adulte libre de droits">
            <a:extLst>
              <a:ext uri="{FF2B5EF4-FFF2-40B4-BE49-F238E27FC236}">
                <a16:creationId xmlns:a16="http://schemas.microsoft.com/office/drawing/2014/main" id="{C3FE3F73-F6D2-496C-9DEF-6B8E8114A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47" y="1911927"/>
            <a:ext cx="1710250" cy="10438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Émoticon manger pizza - clipart vectoriel de Adulte libre de droits">
            <a:extLst>
              <a:ext uri="{FF2B5EF4-FFF2-40B4-BE49-F238E27FC236}">
                <a16:creationId xmlns:a16="http://schemas.microsoft.com/office/drawing/2014/main" id="{AA06CEDE-6D2C-41B7-BB46-0D4DE6613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4138" y="3260581"/>
            <a:ext cx="1710250" cy="104385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Émoticon manger pizza - clipart vectoriel de Adulte libre de droits">
            <a:extLst>
              <a:ext uri="{FF2B5EF4-FFF2-40B4-BE49-F238E27FC236}">
                <a16:creationId xmlns:a16="http://schemas.microsoft.com/office/drawing/2014/main" id="{FA5647D6-C685-4C8F-AE14-4B86F8C7B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9" y="3644133"/>
            <a:ext cx="1710250" cy="10438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Émoticon manger pizza - clipart vectoriel de Adulte libre de droits">
            <a:extLst>
              <a:ext uri="{FF2B5EF4-FFF2-40B4-BE49-F238E27FC236}">
                <a16:creationId xmlns:a16="http://schemas.microsoft.com/office/drawing/2014/main" id="{5E9E875D-9880-4C04-B2BA-B6D4C598C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1035" y="5142807"/>
            <a:ext cx="1710250" cy="104385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Émoticon manger pizza - clipart vectoriel de Adulte libre de droits">
            <a:extLst>
              <a:ext uri="{FF2B5EF4-FFF2-40B4-BE49-F238E27FC236}">
                <a16:creationId xmlns:a16="http://schemas.microsoft.com/office/drawing/2014/main" id="{953190BD-B833-4755-BED4-A361EB4F4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6" y="5142807"/>
            <a:ext cx="1710250" cy="104385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Émoticon manger pizza - clipart vectoriel de Adulte libre de droits">
            <a:extLst>
              <a:ext uri="{FF2B5EF4-FFF2-40B4-BE49-F238E27FC236}">
                <a16:creationId xmlns:a16="http://schemas.microsoft.com/office/drawing/2014/main" id="{8E6880BE-37C2-40B6-941C-B629111CA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742" y="1859832"/>
            <a:ext cx="1710250" cy="104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66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e libre : forme 4">
            <a:extLst>
              <a:ext uri="{FF2B5EF4-FFF2-40B4-BE49-F238E27FC236}">
                <a16:creationId xmlns:a16="http://schemas.microsoft.com/office/drawing/2014/main" id="{77DE93B2-06CB-E751-6AB5-24F010BC2178}"/>
              </a:ext>
            </a:extLst>
          </p:cNvPr>
          <p:cNvSpPr/>
          <p:nvPr/>
        </p:nvSpPr>
        <p:spPr>
          <a:xfrm>
            <a:off x="7525" y="4369121"/>
            <a:ext cx="9725817" cy="2278569"/>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fr-FR"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defTabSz="1422400">
              <a:spcBef>
                <a:spcPct val="0"/>
              </a:spcBef>
            </a:pPr>
            <a:r>
              <a:rPr lang="fr-FR"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Chloé Oddou</a:t>
            </a:r>
          </a:p>
          <a:p>
            <a:pPr lvl="0" algn="ctr" defTabSz="1422400">
              <a:spcBef>
                <a:spcPct val="0"/>
              </a:spcBef>
            </a:pP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Coordinatrice des étudiants extracommunautaires</a:t>
            </a:r>
          </a:p>
          <a:p>
            <a:pPr lvl="0" algn="ctr" defTabSz="1422400">
              <a:lnSpc>
                <a:spcPct val="90000"/>
              </a:lnSpc>
              <a:spcBef>
                <a:spcPct val="0"/>
              </a:spcBef>
              <a:spcAft>
                <a:spcPct val="35000"/>
              </a:spcAft>
            </a:pPr>
            <a:r>
              <a:rPr lang="fr-F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Bureau A 010</a:t>
            </a:r>
            <a:endPar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defTabSz="1422400">
              <a:lnSpc>
                <a:spcPct val="90000"/>
              </a:lnSpc>
              <a:spcBef>
                <a:spcPct val="0"/>
              </a:spcBef>
              <a:spcAft>
                <a:spcPct val="35000"/>
              </a:spcAft>
            </a:pPr>
            <a:r>
              <a:rPr lang="fr-F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Chloe.oddou</a:t>
            </a:r>
            <a:r>
              <a:rPr lang="fr-F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@univ-cotedazur.fr</a:t>
            </a:r>
            <a:endParaRPr lang="fr-F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defTabSz="1422400">
              <a:lnSpc>
                <a:spcPct val="90000"/>
              </a:lnSpc>
              <a:spcBef>
                <a:spcPct val="0"/>
              </a:spcBef>
              <a:spcAft>
                <a:spcPct val="35000"/>
              </a:spcAft>
            </a:pPr>
            <a:r>
              <a:rPr lang="fr-FR" sz="1800" b="1" dirty="0">
                <a:solidFill>
                  <a:srgbClr val="212121"/>
                </a:solidFill>
                <a:effectLst/>
                <a:latin typeface="Arial" panose="020B0604020202020204" pitchFamily="34" charset="0"/>
                <a:ea typeface="Calibri" panose="020F0502020204030204" pitchFamily="34" charset="0"/>
              </a:rPr>
              <a:t>	</a:t>
            </a:r>
            <a:r>
              <a:rPr lang="fr-FR" b="0" i="0" dirty="0">
                <a:solidFill>
                  <a:srgbClr val="000000"/>
                </a:solidFill>
                <a:effectLst/>
                <a:latin typeface="Apple Color Emoji"/>
              </a:rPr>
              <a:t> ☎️ </a:t>
            </a:r>
            <a:r>
              <a:rPr lang="fr-FR" sz="1800" b="1" dirty="0">
                <a:solidFill>
                  <a:srgbClr val="212121"/>
                </a:solidFill>
                <a:effectLst/>
                <a:latin typeface="Arial" panose="020B0604020202020204" pitchFamily="34" charset="0"/>
                <a:ea typeface="Calibri" panose="020F0502020204030204" pitchFamily="34" charset="0"/>
                <a:cs typeface="Arial" panose="020B0604020202020204" pitchFamily="34" charset="0"/>
              </a:rPr>
              <a:t>+33 </a:t>
            </a:r>
            <a:r>
              <a:rPr lang="fr-FR"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4 89 15 18 06 </a:t>
            </a:r>
            <a:r>
              <a:rPr lang="fr-FR" sz="1800" b="1" dirty="0">
                <a:solidFill>
                  <a:srgbClr val="212121"/>
                </a:solidFill>
                <a:effectLst/>
                <a:latin typeface="Arial" panose="020B0604020202020204" pitchFamily="34" charset="0"/>
                <a:ea typeface="Calibri" panose="020F0502020204030204" pitchFamily="34" charset="0"/>
                <a:cs typeface="Arial" panose="020B0604020202020204" pitchFamily="34" charset="0"/>
              </a:rPr>
              <a:t>		</a:t>
            </a:r>
            <a:endParaRPr lang="fr-FR" b="1" dirty="0">
              <a:solidFill>
                <a:srgbClr val="212121"/>
              </a:solidFill>
              <a:latin typeface="Arial" panose="020B0604020202020204" pitchFamily="34" charset="0"/>
              <a:ea typeface="Calibri" panose="020F0502020204030204" pitchFamily="34" charset="0"/>
              <a:cs typeface="Arial" panose="020B0604020202020204" pitchFamily="34" charset="0"/>
            </a:endParaRPr>
          </a:p>
          <a:p>
            <a:pPr lvl="0" algn="ctr" defTabSz="1422400">
              <a:lnSpc>
                <a:spcPct val="90000"/>
              </a:lnSpc>
              <a:spcBef>
                <a:spcPct val="0"/>
              </a:spcBef>
              <a:spcAft>
                <a:spcPct val="35000"/>
              </a:spcAft>
            </a:pPr>
            <a:r>
              <a:rPr lang="fr-FR" b="0" i="0" dirty="0">
                <a:solidFill>
                  <a:srgbClr val="000000"/>
                </a:solidFill>
                <a:effectLst/>
                <a:latin typeface="Apple Color Emoji"/>
              </a:rPr>
              <a:t>☎️ </a:t>
            </a:r>
            <a:r>
              <a:rPr lang="fr-FR" sz="1800" b="1" dirty="0">
                <a:solidFill>
                  <a:srgbClr val="212121"/>
                </a:solidFill>
                <a:effectLst/>
                <a:latin typeface="Arial" panose="020B0604020202020204" pitchFamily="34" charset="0"/>
                <a:ea typeface="Calibri" panose="020F0502020204030204" pitchFamily="34" charset="0"/>
                <a:cs typeface="Arial" panose="020B0604020202020204" pitchFamily="34" charset="0"/>
              </a:rPr>
              <a:t>+33 6 58 63 23 92</a:t>
            </a:r>
          </a:p>
          <a:p>
            <a:endParaRPr lang="fr-FR"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EDACDF47-25E8-E11D-D3AD-9BD8A18378E1}"/>
              </a:ext>
            </a:extLst>
          </p:cNvPr>
          <p:cNvSpPr txBox="1"/>
          <p:nvPr/>
        </p:nvSpPr>
        <p:spPr>
          <a:xfrm>
            <a:off x="5336034" y="1349594"/>
            <a:ext cx="2914632" cy="2823405"/>
          </a:xfrm>
          <a:prstGeom prst="rect">
            <a:avLst/>
          </a:prstGeom>
          <a:noFill/>
          <a:ln w="76200">
            <a:solidFill>
              <a:schemeClr val="accent1">
                <a:lumMod val="40000"/>
                <a:lumOff val="60000"/>
              </a:schemeClr>
            </a:solidFill>
          </a:ln>
        </p:spPr>
        <p:txBody>
          <a:bodyPr wrap="square" rtlCol="0">
            <a:spAutoFit/>
          </a:bodyPr>
          <a:lstStyle/>
          <a:p>
            <a:endParaRPr lang="fr-FR" b="1" dirty="0"/>
          </a:p>
          <a:p>
            <a:pPr algn="ctr"/>
            <a:r>
              <a:rPr lang="fr-FR" b="1" dirty="0"/>
              <a:t>Accueil et intégration</a:t>
            </a:r>
          </a:p>
          <a:p>
            <a:pPr algn="ctr"/>
            <a:endParaRPr lang="fr-FR" b="1" dirty="0"/>
          </a:p>
          <a:p>
            <a:pPr algn="ctr"/>
            <a:r>
              <a:rPr lang="fr-FR" b="1" dirty="0"/>
              <a:t>Démarches administratives</a:t>
            </a:r>
          </a:p>
          <a:p>
            <a:pPr algn="ctr"/>
            <a:endParaRPr lang="fr-FR" b="1" dirty="0"/>
          </a:p>
          <a:p>
            <a:pPr algn="ctr"/>
            <a:r>
              <a:rPr lang="fr-FR" b="1" dirty="0"/>
              <a:t>Vie quotidienne</a:t>
            </a:r>
          </a:p>
          <a:p>
            <a:pPr algn="ctr"/>
            <a:endParaRPr lang="fr-FR" b="1" dirty="0"/>
          </a:p>
          <a:p>
            <a:pPr algn="ctr"/>
            <a:r>
              <a:rPr lang="fr-FR" b="1" dirty="0"/>
              <a:t>Santé et bien-être</a:t>
            </a:r>
          </a:p>
          <a:p>
            <a:pPr algn="ctr"/>
            <a:endParaRPr lang="fr-FR" b="1" dirty="0"/>
          </a:p>
          <a:p>
            <a:pPr algn="ctr"/>
            <a:r>
              <a:rPr lang="fr-FR" b="1" dirty="0"/>
              <a:t>Vie universitaire et culturelle</a:t>
            </a:r>
          </a:p>
          <a:p>
            <a:endParaRPr lang="fr-FR" dirty="0">
              <a:latin typeface="Times New Roman" panose="02020603050405020304" pitchFamily="18" charset="0"/>
              <a:ea typeface="Times New Roman" panose="02020603050405020304" pitchFamily="18" charset="0"/>
            </a:endParaRPr>
          </a:p>
          <a:p>
            <a:pPr algn="just"/>
            <a:endParaRPr lang="fr-FR" dirty="0">
              <a:latin typeface="Times New Roman" panose="02020603050405020304" pitchFamily="18" charset="0"/>
              <a:ea typeface="Times New Roman" panose="02020603050405020304" pitchFamily="18" charset="0"/>
            </a:endParaRPr>
          </a:p>
        </p:txBody>
      </p:sp>
      <p:pic>
        <p:nvPicPr>
          <p:cNvPr id="10" name="Picture 3">
            <a:extLst>
              <a:ext uri="{FF2B5EF4-FFF2-40B4-BE49-F238E27FC236}">
                <a16:creationId xmlns:a16="http://schemas.microsoft.com/office/drawing/2014/main" id="{92070A5B-70C0-4FDF-B800-EC145D59B6AB}"/>
              </a:ext>
            </a:extLst>
          </p:cNvPr>
          <p:cNvPicPr>
            <a:picLocks noChangeAspect="1"/>
          </p:cNvPicPr>
          <p:nvPr/>
        </p:nvPicPr>
        <p:blipFill rotWithShape="1">
          <a:blip r:embed="rId4"/>
          <a:srcRect l="15584" r="18638"/>
          <a:stretch/>
        </p:blipFill>
        <p:spPr>
          <a:xfrm>
            <a:off x="9784080" y="0"/>
            <a:ext cx="2336516" cy="6858000"/>
          </a:xfrm>
          <a:prstGeom prst="rect">
            <a:avLst/>
          </a:prstGeom>
        </p:spPr>
      </p:pic>
      <p:pic>
        <p:nvPicPr>
          <p:cNvPr id="11" name="Picture 3">
            <a:extLst>
              <a:ext uri="{FF2B5EF4-FFF2-40B4-BE49-F238E27FC236}">
                <a16:creationId xmlns:a16="http://schemas.microsoft.com/office/drawing/2014/main" id="{5768BC67-C6F4-4FC0-9C98-5A55E7753AAC}"/>
              </a:ext>
            </a:extLst>
          </p:cNvPr>
          <p:cNvPicPr>
            <a:picLocks noChangeAspect="1"/>
          </p:cNvPicPr>
          <p:nvPr/>
        </p:nvPicPr>
        <p:blipFill rotWithShape="1">
          <a:blip r:embed="rId4"/>
          <a:srcRect l="15584" r="18638"/>
          <a:stretch/>
        </p:blipFill>
        <p:spPr>
          <a:xfrm>
            <a:off x="9784080" y="-105801"/>
            <a:ext cx="2336516" cy="6858000"/>
          </a:xfrm>
          <a:prstGeom prst="rect">
            <a:avLst/>
          </a:prstGeom>
        </p:spPr>
      </p:pic>
      <p:pic>
        <p:nvPicPr>
          <p:cNvPr id="12" name="Picture 2" descr="Logo Label bienvenue en France">
            <a:extLst>
              <a:ext uri="{FF2B5EF4-FFF2-40B4-BE49-F238E27FC236}">
                <a16:creationId xmlns:a16="http://schemas.microsoft.com/office/drawing/2014/main" id="{48B736C7-292B-4C51-BEE0-9CD6C6A745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0209" y="557738"/>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1210C3A7-0DB0-44F2-AB42-7CFD9BC54F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988" y="1271268"/>
            <a:ext cx="2251251" cy="2999792"/>
          </a:xfrm>
          <a:prstGeom prst="rect">
            <a:avLst/>
          </a:prstGeom>
        </p:spPr>
      </p:pic>
      <p:pic>
        <p:nvPicPr>
          <p:cNvPr id="4" name="imageSelected0">
            <a:extLst>
              <a:ext uri="{FF2B5EF4-FFF2-40B4-BE49-F238E27FC236}">
                <a16:creationId xmlns:a16="http://schemas.microsoft.com/office/drawing/2014/main" id="{C8CA2D99-9F46-7594-5480-996835C352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11" y="-311128"/>
            <a:ext cx="9827290" cy="189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8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786B6DB-748F-4EA8-8C89-03456AE5C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260AB24-9588-D476-CFD2-94E159FD7914}"/>
              </a:ext>
            </a:extLst>
          </p:cNvPr>
          <p:cNvSpPr>
            <a:spLocks noGrp="1"/>
          </p:cNvSpPr>
          <p:nvPr>
            <p:ph type="title"/>
          </p:nvPr>
        </p:nvSpPr>
        <p:spPr>
          <a:xfrm>
            <a:off x="692727" y="585216"/>
            <a:ext cx="4110487" cy="1499616"/>
          </a:xfrm>
        </p:spPr>
        <p:txBody>
          <a:bodyPr>
            <a:normAutofit/>
          </a:bodyPr>
          <a:lstStyle/>
          <a:p>
            <a:pPr algn="ctr"/>
            <a:r>
              <a:rPr lang="en-US" sz="4800" b="1" dirty="0" err="1">
                <a:solidFill>
                  <a:srgbClr val="FFFFFF"/>
                </a:solidFill>
              </a:rPr>
              <a:t>PRéSENTATION</a:t>
            </a:r>
            <a:r>
              <a:rPr lang="en-US" sz="4400" b="1" dirty="0">
                <a:solidFill>
                  <a:srgbClr val="FFFFFF"/>
                </a:solidFill>
              </a:rPr>
              <a:t> </a:t>
            </a:r>
            <a:endParaRPr lang="fr-FR" sz="4400" dirty="0">
              <a:solidFill>
                <a:srgbClr val="FFFFFF"/>
              </a:solidFill>
            </a:endParaRPr>
          </a:p>
        </p:txBody>
      </p:sp>
      <p:cxnSp>
        <p:nvCxnSpPr>
          <p:cNvPr id="58" name="Straight Connector 57">
            <a:extLst>
              <a:ext uri="{FF2B5EF4-FFF2-40B4-BE49-F238E27FC236}">
                <a16:creationId xmlns:a16="http://schemas.microsoft.com/office/drawing/2014/main" id="{96FDDA62-16B8-4869-83E6-5B74119A40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766ADC8-E7D2-6724-CE37-195EC8454DD5}"/>
              </a:ext>
            </a:extLst>
          </p:cNvPr>
          <p:cNvSpPr>
            <a:spLocks noGrp="1"/>
          </p:cNvSpPr>
          <p:nvPr>
            <p:ph idx="1"/>
          </p:nvPr>
        </p:nvSpPr>
        <p:spPr>
          <a:xfrm>
            <a:off x="1024129" y="2286000"/>
            <a:ext cx="3791711" cy="3931920"/>
          </a:xfrm>
        </p:spPr>
        <p:txBody>
          <a:bodyPr>
            <a:normAutofit/>
          </a:bodyPr>
          <a:lstStyle/>
          <a:p>
            <a:endParaRPr lang="en-US" sz="1800" dirty="0">
              <a:solidFill>
                <a:srgbClr val="FFFFFF"/>
              </a:solidFill>
            </a:endParaRPr>
          </a:p>
          <a:p>
            <a:endParaRPr lang="en-US" sz="1800" dirty="0">
              <a:solidFill>
                <a:srgbClr val="FFFFFF"/>
              </a:solidFill>
            </a:endParaRPr>
          </a:p>
          <a:p>
            <a:pPr marL="0" indent="0">
              <a:buNone/>
            </a:pPr>
            <a:r>
              <a:rPr lang="en-US" sz="2400" b="1" dirty="0">
                <a:solidFill>
                  <a:srgbClr val="FFFFFF"/>
                </a:solidFill>
              </a:rPr>
              <a:t>EUR ARTS ET HUMANITES</a:t>
            </a:r>
          </a:p>
          <a:p>
            <a:pPr marL="0" indent="0">
              <a:buNone/>
            </a:pPr>
            <a:endParaRPr lang="en-US" sz="1800" b="1" dirty="0">
              <a:solidFill>
                <a:srgbClr val="FFFFFF"/>
              </a:solidFill>
            </a:endParaRPr>
          </a:p>
          <a:p>
            <a:pPr marL="0" indent="0">
              <a:buNone/>
            </a:pPr>
            <a:endParaRPr lang="en-US" sz="1800" b="1" dirty="0">
              <a:solidFill>
                <a:srgbClr val="FFFFFF"/>
              </a:solidFill>
            </a:endParaRPr>
          </a:p>
          <a:p>
            <a:pPr marL="0" indent="0">
              <a:buNone/>
            </a:pPr>
            <a:endParaRPr lang="en-US" sz="1800" b="1" dirty="0">
              <a:solidFill>
                <a:srgbClr val="FFFFFF"/>
              </a:solidFill>
            </a:endParaRPr>
          </a:p>
          <a:p>
            <a:pPr marL="0" indent="0">
              <a:buNone/>
            </a:pPr>
            <a:r>
              <a:rPr lang="en-US" sz="2400" b="1" dirty="0">
                <a:solidFill>
                  <a:srgbClr val="FFFFFF"/>
                </a:solidFill>
              </a:rPr>
              <a:t>PORTAIL LETTRES LANGUES ARTS et Communication</a:t>
            </a:r>
          </a:p>
        </p:txBody>
      </p:sp>
      <p:pic>
        <p:nvPicPr>
          <p:cNvPr id="11" name="Picture 2" descr="Logo Label bienvenue en France">
            <a:extLst>
              <a:ext uri="{FF2B5EF4-FFF2-40B4-BE49-F238E27FC236}">
                <a16:creationId xmlns:a16="http://schemas.microsoft.com/office/drawing/2014/main" id="{49A2ECCD-E807-2074-6C56-A1E3EEFC61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11741" y="1068586"/>
            <a:ext cx="1870135" cy="1870135"/>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CF2F396F-4319-4410-AA23-7B799C883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5070" y="0"/>
            <a:ext cx="2766930" cy="39965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1914D44-35B2-4E7C-8062-04A7AB0FE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6802" y="332370"/>
            <a:ext cx="2120189" cy="33424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4" descr="Une image contenant plein air, bâtiment, ciel, sol&#10;&#10;Le contenu généré par l’IA peut être incorrect.">
            <a:extLst>
              <a:ext uri="{FF2B5EF4-FFF2-40B4-BE49-F238E27FC236}">
                <a16:creationId xmlns:a16="http://schemas.microsoft.com/office/drawing/2014/main" id="{EAFAF2A7-118D-4455-010A-D11604347306}"/>
              </a:ext>
            </a:extLst>
          </p:cNvPr>
          <p:cNvPicPr>
            <a:picLocks noChangeAspect="1"/>
          </p:cNvPicPr>
          <p:nvPr/>
        </p:nvPicPr>
        <p:blipFill>
          <a:blip r:embed="rId3">
            <a:extLst>
              <a:ext uri="{28A0092B-C50C-407E-A947-70E740481C1C}">
                <a14:useLocalDpi xmlns:a14="http://schemas.microsoft.com/office/drawing/2010/main" val="0"/>
              </a:ext>
            </a:extLst>
          </a:blip>
          <a:srcRect r="-4" b="18915"/>
          <a:stretch>
            <a:fillRect/>
          </a:stretch>
        </p:blipFill>
        <p:spPr>
          <a:xfrm>
            <a:off x="9982200" y="1129868"/>
            <a:ext cx="1628775" cy="1760852"/>
          </a:xfrm>
          <a:prstGeom prst="rect">
            <a:avLst/>
          </a:prstGeom>
        </p:spPr>
      </p:pic>
      <p:sp>
        <p:nvSpPr>
          <p:cNvPr id="64" name="Rectangle 63">
            <a:extLst>
              <a:ext uri="{FF2B5EF4-FFF2-40B4-BE49-F238E27FC236}">
                <a16:creationId xmlns:a16="http://schemas.microsoft.com/office/drawing/2014/main" id="{26132D74-70B7-4914-A984-6A7D2256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8549" y="3996580"/>
            <a:ext cx="3956522" cy="28614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32341C7-CBE7-4714-8A47-5CB05BBC7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280" y="4319714"/>
            <a:ext cx="3313057" cy="2150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Université du cinéma, campus Georges Méliès | Infociments">
            <a:extLst>
              <a:ext uri="{FF2B5EF4-FFF2-40B4-BE49-F238E27FC236}">
                <a16:creationId xmlns:a16="http://schemas.microsoft.com/office/drawing/2014/main" id="{8F3C3040-5A8B-37D4-B848-CC6AAD5B9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991" r="4" b="4"/>
          <a:stretch>
            <a:fillRect/>
          </a:stretch>
        </p:blipFill>
        <p:spPr bwMode="auto">
          <a:xfrm>
            <a:off x="6028538" y="4698719"/>
            <a:ext cx="2824845" cy="1402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ogo Label bienvenue en France">
            <a:extLst>
              <a:ext uri="{FF2B5EF4-FFF2-40B4-BE49-F238E27FC236}">
                <a16:creationId xmlns:a16="http://schemas.microsoft.com/office/drawing/2014/main" id="{78613970-9C60-C200-E5BA-36BA50D51B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46804" y="4329493"/>
            <a:ext cx="2131431" cy="213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47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5364" y="-571500"/>
            <a:ext cx="7239000" cy="1143000"/>
          </a:xfrm>
        </p:spPr>
        <p:txBody>
          <a:bodyPr>
            <a:normAutofit/>
          </a:bodyPr>
          <a:lstStyle/>
          <a:p>
            <a:endParaRPr lang="fr-FR" dirty="0"/>
          </a:p>
        </p:txBody>
      </p:sp>
      <p:sp>
        <p:nvSpPr>
          <p:cNvPr id="3" name="Espace réservé du contenu 2"/>
          <p:cNvSpPr>
            <a:spLocks noGrp="1"/>
          </p:cNvSpPr>
          <p:nvPr>
            <p:ph idx="1"/>
          </p:nvPr>
        </p:nvSpPr>
        <p:spPr/>
        <p:txBody>
          <a:bodyPr/>
          <a:lstStyle/>
          <a:p>
            <a:pPr marL="0" indent="0">
              <a:buNone/>
            </a:pPr>
            <a:endParaRPr lang="fr-FR" dirty="0"/>
          </a:p>
        </p:txBody>
      </p:sp>
      <p:sp>
        <p:nvSpPr>
          <p:cNvPr id="4" name="Organigramme : Bande perforée 3"/>
          <p:cNvSpPr/>
          <p:nvPr/>
        </p:nvSpPr>
        <p:spPr>
          <a:xfrm>
            <a:off x="2241671" y="857682"/>
            <a:ext cx="7284042" cy="1819835"/>
          </a:xfrm>
          <a:prstGeom prst="flowChartPunchedTap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PORTAIL   :   LLAC</a:t>
            </a:r>
          </a:p>
          <a:p>
            <a:pPr algn="ctr"/>
            <a:r>
              <a:rPr lang="fr-FR" sz="2400" dirty="0">
                <a:solidFill>
                  <a:schemeClr val="tx1"/>
                </a:solidFill>
              </a:rPr>
              <a:t>Lettres, Langues, Arts, Communication</a:t>
            </a:r>
          </a:p>
          <a:p>
            <a:pPr algn="ctr"/>
            <a:r>
              <a:rPr lang="fr-FR" sz="2400" dirty="0">
                <a:solidFill>
                  <a:schemeClr val="tx1"/>
                </a:solidFill>
              </a:rPr>
              <a:t>EUR (école universitaire de recherche) Arts et Humanités</a:t>
            </a:r>
            <a:r>
              <a:rPr lang="fr-FR" dirty="0">
                <a:solidFill>
                  <a:schemeClr val="tx1"/>
                </a:solidFill>
              </a:rPr>
              <a:t> </a:t>
            </a:r>
          </a:p>
        </p:txBody>
      </p:sp>
      <p:cxnSp>
        <p:nvCxnSpPr>
          <p:cNvPr id="8" name="Connecteur droit avec flèche 7"/>
          <p:cNvCxnSpPr/>
          <p:nvPr/>
        </p:nvCxnSpPr>
        <p:spPr>
          <a:xfrm>
            <a:off x="6744072" y="3356992"/>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6744072" y="3425595"/>
            <a:ext cx="577866" cy="1513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5735960" y="3370684"/>
            <a:ext cx="1008112" cy="2218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6757144" y="335958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4511824" y="3356992"/>
            <a:ext cx="2245320"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3071664" y="3356992"/>
            <a:ext cx="3672408" cy="25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3027884" y="3370684"/>
            <a:ext cx="3716188" cy="903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7715360" y="4088976"/>
            <a:ext cx="2952640" cy="646331"/>
          </a:xfrm>
          <a:prstGeom prst="rect">
            <a:avLst/>
          </a:prstGeom>
          <a:noFill/>
        </p:spPr>
        <p:txBody>
          <a:bodyPr wrap="square" rtlCol="0">
            <a:spAutoFit/>
          </a:bodyPr>
          <a:lstStyle/>
          <a:p>
            <a:r>
              <a:rPr lang="fr-FR" dirty="0"/>
              <a:t>Français Langue Etrangère et Seconde (FLES)</a:t>
            </a:r>
          </a:p>
        </p:txBody>
      </p:sp>
      <p:sp>
        <p:nvSpPr>
          <p:cNvPr id="30" name="ZoneTexte 29"/>
          <p:cNvSpPr txBox="1"/>
          <p:nvPr/>
        </p:nvSpPr>
        <p:spPr>
          <a:xfrm>
            <a:off x="7263555" y="4715852"/>
            <a:ext cx="2262158" cy="369332"/>
          </a:xfrm>
          <a:prstGeom prst="rect">
            <a:avLst/>
          </a:prstGeom>
          <a:noFill/>
        </p:spPr>
        <p:txBody>
          <a:bodyPr wrap="none" rtlCol="0">
            <a:spAutoFit/>
          </a:bodyPr>
          <a:lstStyle/>
          <a:p>
            <a:r>
              <a:rPr lang="fr-FR" dirty="0"/>
              <a:t>LP Guide Conférencier</a:t>
            </a:r>
          </a:p>
        </p:txBody>
      </p:sp>
      <p:sp>
        <p:nvSpPr>
          <p:cNvPr id="31" name="ZoneTexte 30"/>
          <p:cNvSpPr txBox="1"/>
          <p:nvPr/>
        </p:nvSpPr>
        <p:spPr>
          <a:xfrm>
            <a:off x="5346212" y="5651957"/>
            <a:ext cx="2369149" cy="1200329"/>
          </a:xfrm>
          <a:prstGeom prst="rect">
            <a:avLst/>
          </a:prstGeom>
          <a:noFill/>
        </p:spPr>
        <p:txBody>
          <a:bodyPr wrap="square" rtlCol="0">
            <a:spAutoFit/>
          </a:bodyPr>
          <a:lstStyle/>
          <a:p>
            <a:r>
              <a:rPr lang="fr-FR" dirty="0"/>
              <a:t>LP Protection et Valorisation du patrimoine historique et culturel </a:t>
            </a:r>
          </a:p>
        </p:txBody>
      </p:sp>
      <p:sp>
        <p:nvSpPr>
          <p:cNvPr id="32" name="ZoneTexte 31"/>
          <p:cNvSpPr txBox="1"/>
          <p:nvPr/>
        </p:nvSpPr>
        <p:spPr>
          <a:xfrm>
            <a:off x="4223792" y="6165304"/>
            <a:ext cx="513282" cy="369332"/>
          </a:xfrm>
          <a:prstGeom prst="rect">
            <a:avLst/>
          </a:prstGeom>
          <a:noFill/>
        </p:spPr>
        <p:txBody>
          <a:bodyPr wrap="none" rtlCol="0">
            <a:spAutoFit/>
          </a:bodyPr>
          <a:lstStyle/>
          <a:p>
            <a:r>
              <a:rPr lang="fr-FR" dirty="0"/>
              <a:t>LEA</a:t>
            </a:r>
          </a:p>
        </p:txBody>
      </p:sp>
      <p:sp>
        <p:nvSpPr>
          <p:cNvPr id="33" name="ZoneTexte 32"/>
          <p:cNvSpPr txBox="1"/>
          <p:nvPr/>
        </p:nvSpPr>
        <p:spPr>
          <a:xfrm>
            <a:off x="2664340" y="6028610"/>
            <a:ext cx="714619" cy="369332"/>
          </a:xfrm>
          <a:prstGeom prst="rect">
            <a:avLst/>
          </a:prstGeom>
          <a:noFill/>
        </p:spPr>
        <p:txBody>
          <a:bodyPr wrap="none" rtlCol="0">
            <a:spAutoFit/>
          </a:bodyPr>
          <a:lstStyle/>
          <a:p>
            <a:r>
              <a:rPr lang="fr-FR" dirty="0"/>
              <a:t>LLCER</a:t>
            </a:r>
          </a:p>
        </p:txBody>
      </p:sp>
      <p:sp>
        <p:nvSpPr>
          <p:cNvPr id="35" name="ZoneTexte 34"/>
          <p:cNvSpPr txBox="1"/>
          <p:nvPr/>
        </p:nvSpPr>
        <p:spPr>
          <a:xfrm>
            <a:off x="1415480" y="3916060"/>
            <a:ext cx="1835696" cy="1200329"/>
          </a:xfrm>
          <a:prstGeom prst="rect">
            <a:avLst/>
          </a:prstGeom>
          <a:noFill/>
        </p:spPr>
        <p:txBody>
          <a:bodyPr wrap="square" rtlCol="0">
            <a:spAutoFit/>
          </a:bodyPr>
          <a:lstStyle/>
          <a:p>
            <a:r>
              <a:rPr lang="fr-FR" dirty="0"/>
              <a:t>LP Informatique multimédia appliquée (</a:t>
            </a:r>
            <a:r>
              <a:rPr lang="fr-FR" dirty="0" err="1"/>
              <a:t>IMApp</a:t>
            </a:r>
            <a:r>
              <a:rPr lang="fr-FR" dirty="0"/>
              <a:t>)</a:t>
            </a:r>
          </a:p>
        </p:txBody>
      </p:sp>
      <p:cxnSp>
        <p:nvCxnSpPr>
          <p:cNvPr id="9" name="Connecteur droit avec flèche 8"/>
          <p:cNvCxnSpPr/>
          <p:nvPr/>
        </p:nvCxnSpPr>
        <p:spPr>
          <a:xfrm flipH="1">
            <a:off x="3947625" y="3370684"/>
            <a:ext cx="2736304" cy="11092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740904" y="4293097"/>
            <a:ext cx="1476164" cy="646331"/>
          </a:xfrm>
          <a:prstGeom prst="rect">
            <a:avLst/>
          </a:prstGeom>
          <a:noFill/>
        </p:spPr>
        <p:txBody>
          <a:bodyPr wrap="square" rtlCol="0">
            <a:spAutoFit/>
          </a:bodyPr>
          <a:lstStyle/>
          <a:p>
            <a:r>
              <a:rPr lang="fr-FR" dirty="0"/>
              <a:t>Sciences du Langage</a:t>
            </a:r>
          </a:p>
        </p:txBody>
      </p:sp>
      <p:cxnSp>
        <p:nvCxnSpPr>
          <p:cNvPr id="14" name="Connecteur droit avec flèche 13"/>
          <p:cNvCxnSpPr/>
          <p:nvPr/>
        </p:nvCxnSpPr>
        <p:spPr>
          <a:xfrm flipH="1">
            <a:off x="3071665" y="3356992"/>
            <a:ext cx="3612265" cy="19128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631504" y="5219909"/>
            <a:ext cx="2448272" cy="646331"/>
          </a:xfrm>
          <a:prstGeom prst="rect">
            <a:avLst/>
          </a:prstGeom>
          <a:noFill/>
        </p:spPr>
        <p:txBody>
          <a:bodyPr wrap="square" rtlCol="0">
            <a:spAutoFit/>
          </a:bodyPr>
          <a:lstStyle/>
          <a:p>
            <a:r>
              <a:rPr lang="fr-FR" dirty="0"/>
              <a:t>Lettres modernes et classiques</a:t>
            </a:r>
          </a:p>
        </p:txBody>
      </p:sp>
      <p:cxnSp>
        <p:nvCxnSpPr>
          <p:cNvPr id="18" name="Connecteur droit avec flèche 17"/>
          <p:cNvCxnSpPr/>
          <p:nvPr/>
        </p:nvCxnSpPr>
        <p:spPr>
          <a:xfrm flipH="1">
            <a:off x="3791744" y="3370684"/>
            <a:ext cx="2952328" cy="274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6757144" y="3370684"/>
            <a:ext cx="1499096" cy="4435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6757145" y="2682850"/>
            <a:ext cx="1103445" cy="674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flipV="1">
            <a:off x="5346212" y="2996952"/>
            <a:ext cx="1410933" cy="373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3655684" y="2627620"/>
            <a:ext cx="2930418" cy="369332"/>
          </a:xfrm>
          <a:prstGeom prst="rect">
            <a:avLst/>
          </a:prstGeom>
          <a:noFill/>
        </p:spPr>
        <p:txBody>
          <a:bodyPr wrap="none" rtlCol="0">
            <a:spAutoFit/>
          </a:bodyPr>
          <a:lstStyle/>
          <a:p>
            <a:r>
              <a:rPr lang="fr-FR" dirty="0"/>
              <a:t>Lettres modernes et classiques</a:t>
            </a:r>
          </a:p>
        </p:txBody>
      </p:sp>
      <p:sp>
        <p:nvSpPr>
          <p:cNvPr id="37" name="Rectangle 36"/>
          <p:cNvSpPr/>
          <p:nvPr/>
        </p:nvSpPr>
        <p:spPr>
          <a:xfrm>
            <a:off x="7849378" y="2498183"/>
            <a:ext cx="1816331" cy="369332"/>
          </a:xfrm>
          <a:prstGeom prst="rect">
            <a:avLst/>
          </a:prstGeom>
        </p:spPr>
        <p:txBody>
          <a:bodyPr wrap="none">
            <a:spAutoFit/>
          </a:bodyPr>
          <a:lstStyle/>
          <a:p>
            <a:r>
              <a:rPr lang="fr-FR" dirty="0"/>
              <a:t>Arts du spectacle </a:t>
            </a:r>
          </a:p>
        </p:txBody>
      </p:sp>
      <p:sp>
        <p:nvSpPr>
          <p:cNvPr id="38" name="ZoneTexte 37"/>
          <p:cNvSpPr txBox="1"/>
          <p:nvPr/>
        </p:nvSpPr>
        <p:spPr>
          <a:xfrm>
            <a:off x="8040216" y="2780928"/>
            <a:ext cx="1303562" cy="369332"/>
          </a:xfrm>
          <a:prstGeom prst="rect">
            <a:avLst/>
          </a:prstGeom>
          <a:noFill/>
        </p:spPr>
        <p:txBody>
          <a:bodyPr wrap="none" rtlCol="0">
            <a:spAutoFit/>
          </a:bodyPr>
          <a:lstStyle/>
          <a:p>
            <a:r>
              <a:rPr lang="fr-FR" dirty="0"/>
              <a:t>ART Théâtre</a:t>
            </a:r>
          </a:p>
        </p:txBody>
      </p:sp>
      <p:cxnSp>
        <p:nvCxnSpPr>
          <p:cNvPr id="40" name="Connecteur droit avec flèche 39"/>
          <p:cNvCxnSpPr/>
          <p:nvPr/>
        </p:nvCxnSpPr>
        <p:spPr>
          <a:xfrm flipV="1">
            <a:off x="6744072" y="3030956"/>
            <a:ext cx="1339986" cy="326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6683930" y="3370684"/>
            <a:ext cx="140012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8052808" y="3131676"/>
            <a:ext cx="1632478" cy="369332"/>
          </a:xfrm>
          <a:prstGeom prst="rect">
            <a:avLst/>
          </a:prstGeom>
          <a:noFill/>
        </p:spPr>
        <p:txBody>
          <a:bodyPr wrap="square" rtlCol="0">
            <a:spAutoFit/>
          </a:bodyPr>
          <a:lstStyle/>
          <a:p>
            <a:r>
              <a:rPr lang="fr-FR" dirty="0"/>
              <a:t>ART Danse</a:t>
            </a:r>
          </a:p>
        </p:txBody>
      </p:sp>
      <p:sp>
        <p:nvSpPr>
          <p:cNvPr id="47" name="ZoneTexte 46"/>
          <p:cNvSpPr txBox="1"/>
          <p:nvPr/>
        </p:nvSpPr>
        <p:spPr>
          <a:xfrm>
            <a:off x="8319057" y="3546727"/>
            <a:ext cx="1099981" cy="369332"/>
          </a:xfrm>
          <a:prstGeom prst="rect">
            <a:avLst/>
          </a:prstGeom>
          <a:noFill/>
        </p:spPr>
        <p:txBody>
          <a:bodyPr wrap="none" rtlCol="0">
            <a:spAutoFit/>
          </a:bodyPr>
          <a:lstStyle/>
          <a:p>
            <a:r>
              <a:rPr lang="fr-FR" dirty="0"/>
              <a:t>MUSIQUE</a:t>
            </a:r>
          </a:p>
        </p:txBody>
      </p:sp>
      <p:sp>
        <p:nvSpPr>
          <p:cNvPr id="48" name="Rectangle 47"/>
          <p:cNvSpPr/>
          <p:nvPr/>
        </p:nvSpPr>
        <p:spPr>
          <a:xfrm>
            <a:off x="1479678" y="3142710"/>
            <a:ext cx="3305487" cy="646331"/>
          </a:xfrm>
          <a:prstGeom prst="rect">
            <a:avLst/>
          </a:prstGeom>
        </p:spPr>
        <p:txBody>
          <a:bodyPr wrap="square">
            <a:spAutoFit/>
          </a:bodyPr>
          <a:lstStyle/>
          <a:p>
            <a:r>
              <a:rPr lang="fr-FR" dirty="0"/>
              <a:t>Sciences de l'Information et de la Communication</a:t>
            </a:r>
          </a:p>
        </p:txBody>
      </p:sp>
      <p:cxnSp>
        <p:nvCxnSpPr>
          <p:cNvPr id="50" name="Connecteur droit avec flèche 49"/>
          <p:cNvCxnSpPr/>
          <p:nvPr/>
        </p:nvCxnSpPr>
        <p:spPr>
          <a:xfrm flipH="1">
            <a:off x="6683930" y="3465874"/>
            <a:ext cx="60142" cy="946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6076843" y="4365974"/>
            <a:ext cx="1205779" cy="369332"/>
          </a:xfrm>
          <a:prstGeom prst="rect">
            <a:avLst/>
          </a:prstGeom>
          <a:noFill/>
        </p:spPr>
        <p:txBody>
          <a:bodyPr wrap="none" rtlCol="0">
            <a:spAutoFit/>
          </a:bodyPr>
          <a:lstStyle/>
          <a:p>
            <a:r>
              <a:rPr lang="fr-FR" dirty="0"/>
              <a:t>Philosophie</a:t>
            </a:r>
          </a:p>
        </p:txBody>
      </p:sp>
      <p:cxnSp>
        <p:nvCxnSpPr>
          <p:cNvPr id="53" name="Connecteur droit avec flèche 52"/>
          <p:cNvCxnSpPr/>
          <p:nvPr/>
        </p:nvCxnSpPr>
        <p:spPr>
          <a:xfrm>
            <a:off x="6719044" y="3392164"/>
            <a:ext cx="470272" cy="1947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7334042" y="5136852"/>
            <a:ext cx="3333958" cy="923330"/>
          </a:xfrm>
          <a:prstGeom prst="rect">
            <a:avLst/>
          </a:prstGeom>
          <a:noFill/>
        </p:spPr>
        <p:txBody>
          <a:bodyPr wrap="square" rtlCol="0">
            <a:spAutoFit/>
          </a:bodyPr>
          <a:lstStyle/>
          <a:p>
            <a:r>
              <a:rPr lang="fr-FR" dirty="0"/>
              <a:t>Arts du spectacle-Sc. de l'homme, anthropologie, ethno. Et Musique Ethnologie des arts Vivants </a:t>
            </a:r>
          </a:p>
        </p:txBody>
      </p:sp>
      <p:pic>
        <p:nvPicPr>
          <p:cNvPr id="39" name="Picture 2" descr="Logo Label bienvenue en France">
            <a:extLst>
              <a:ext uri="{FF2B5EF4-FFF2-40B4-BE49-F238E27FC236}">
                <a16:creationId xmlns:a16="http://schemas.microsoft.com/office/drawing/2014/main" id="{C7AA2501-D0DC-4870-B7E5-137BDBF4F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3337" y="120198"/>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Logo Label bienvenue en France">
            <a:extLst>
              <a:ext uri="{FF2B5EF4-FFF2-40B4-BE49-F238E27FC236}">
                <a16:creationId xmlns:a16="http://schemas.microsoft.com/office/drawing/2014/main" id="{EE83BB93-B321-4C46-B7D4-682FF4C6A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32" y="109631"/>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Selected0">
            <a:extLst>
              <a:ext uri="{FF2B5EF4-FFF2-40B4-BE49-F238E27FC236}">
                <a16:creationId xmlns:a16="http://schemas.microsoft.com/office/drawing/2014/main" id="{79B470A7-6C48-4331-B334-9F16EFF95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959" y="-153185"/>
            <a:ext cx="5042954" cy="12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e 4">
            <a:extLst>
              <a:ext uri="{FF2B5EF4-FFF2-40B4-BE49-F238E27FC236}">
                <a16:creationId xmlns:a16="http://schemas.microsoft.com/office/drawing/2014/main" id="{79D85A5D-B77C-B1B7-A3AD-E51E1EC20BAE}"/>
              </a:ext>
            </a:extLst>
          </p:cNvPr>
          <p:cNvSpPr/>
          <p:nvPr/>
        </p:nvSpPr>
        <p:spPr>
          <a:xfrm>
            <a:off x="6622449" y="3322497"/>
            <a:ext cx="218900" cy="199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7689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92DD3-E483-497A-9988-40E561B74396}"/>
              </a:ext>
            </a:extLst>
          </p:cNvPr>
          <p:cNvSpPr>
            <a:spLocks noGrp="1"/>
          </p:cNvSpPr>
          <p:nvPr>
            <p:ph type="title"/>
          </p:nvPr>
        </p:nvSpPr>
        <p:spPr>
          <a:xfrm>
            <a:off x="-372708" y="-142417"/>
            <a:ext cx="12937416" cy="1499616"/>
          </a:xfrm>
        </p:spPr>
        <p:txBody>
          <a:bodyPr>
            <a:normAutofit/>
          </a:bodyPr>
          <a:lstStyle/>
          <a:p>
            <a:pPr algn="ctr"/>
            <a:r>
              <a:rPr lang="fr-FR" sz="4400" b="1" dirty="0">
                <a:solidFill>
                  <a:srgbClr val="0070C0"/>
                </a:solidFill>
                <a:latin typeface="Algerian" panose="04020705040A02060702" pitchFamily="82" charset="0"/>
              </a:rPr>
              <a:t> </a:t>
            </a:r>
            <a:r>
              <a:rPr lang="fr-FR" sz="4400" b="1" dirty="0" err="1">
                <a:solidFill>
                  <a:srgbClr val="0070C0"/>
                </a:solidFill>
                <a:latin typeface="Algerian" panose="04020705040A02060702" pitchFamily="82" charset="0"/>
              </a:rPr>
              <a:t>éCOLE</a:t>
            </a:r>
            <a:r>
              <a:rPr lang="fr-FR" sz="4400" b="1" dirty="0">
                <a:solidFill>
                  <a:srgbClr val="0070C0"/>
                </a:solidFill>
                <a:latin typeface="Algerian" panose="04020705040A02060702" pitchFamily="82" charset="0"/>
              </a:rPr>
              <a:t> UNIVERSITAIRES DE RECHERCHE</a:t>
            </a:r>
          </a:p>
        </p:txBody>
      </p:sp>
      <p:sp>
        <p:nvSpPr>
          <p:cNvPr id="5" name="Parchemin : horizontal 4">
            <a:extLst>
              <a:ext uri="{FF2B5EF4-FFF2-40B4-BE49-F238E27FC236}">
                <a16:creationId xmlns:a16="http://schemas.microsoft.com/office/drawing/2014/main" id="{1BBC9E2F-3553-4C32-8944-FC781B9777AE}"/>
              </a:ext>
            </a:extLst>
          </p:cNvPr>
          <p:cNvSpPr/>
          <p:nvPr/>
        </p:nvSpPr>
        <p:spPr>
          <a:xfrm>
            <a:off x="503805" y="3541273"/>
            <a:ext cx="3945944" cy="151281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EUR ARTS ET HUMANITÉS</a:t>
            </a:r>
          </a:p>
        </p:txBody>
      </p:sp>
      <p:sp>
        <p:nvSpPr>
          <p:cNvPr id="10" name="Flèche : bas 9">
            <a:extLst>
              <a:ext uri="{FF2B5EF4-FFF2-40B4-BE49-F238E27FC236}">
                <a16:creationId xmlns:a16="http://schemas.microsoft.com/office/drawing/2014/main" id="{A720C0F3-99D2-4B15-8A7A-414AE1900C4E}"/>
              </a:ext>
            </a:extLst>
          </p:cNvPr>
          <p:cNvSpPr/>
          <p:nvPr/>
        </p:nvSpPr>
        <p:spPr>
          <a:xfrm rot="3549312">
            <a:off x="6644954" y="134358"/>
            <a:ext cx="1085976" cy="5469305"/>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Losange 3">
            <a:extLst>
              <a:ext uri="{FF2B5EF4-FFF2-40B4-BE49-F238E27FC236}">
                <a16:creationId xmlns:a16="http://schemas.microsoft.com/office/drawing/2014/main" id="{0AB19F03-BC53-44B2-AF0F-8D7CF45AEC4D}"/>
              </a:ext>
            </a:extLst>
          </p:cNvPr>
          <p:cNvSpPr/>
          <p:nvPr/>
        </p:nvSpPr>
        <p:spPr>
          <a:xfrm>
            <a:off x="8222094" y="2533450"/>
            <a:ext cx="3819677"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24 </a:t>
            </a:r>
          </a:p>
          <a:p>
            <a:pPr algn="ctr"/>
            <a:r>
              <a:rPr lang="fr-FR" dirty="0">
                <a:solidFill>
                  <a:schemeClr val="tx1"/>
                </a:solidFill>
              </a:rPr>
              <a:t>parcours MASTER</a:t>
            </a:r>
          </a:p>
        </p:txBody>
      </p:sp>
      <p:sp>
        <p:nvSpPr>
          <p:cNvPr id="7" name="Losange 6">
            <a:extLst>
              <a:ext uri="{FF2B5EF4-FFF2-40B4-BE49-F238E27FC236}">
                <a16:creationId xmlns:a16="http://schemas.microsoft.com/office/drawing/2014/main" id="{A85232B9-73A8-4BE9-8E7C-23A6C0AB09D8}"/>
              </a:ext>
            </a:extLst>
          </p:cNvPr>
          <p:cNvSpPr/>
          <p:nvPr/>
        </p:nvSpPr>
        <p:spPr>
          <a:xfrm>
            <a:off x="8827486" y="3455893"/>
            <a:ext cx="2608891"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7 </a:t>
            </a:r>
          </a:p>
          <a:p>
            <a:pPr algn="ctr"/>
            <a:r>
              <a:rPr lang="fr-FR" dirty="0">
                <a:solidFill>
                  <a:schemeClr val="tx1"/>
                </a:solidFill>
              </a:rPr>
              <a:t>écoles d’art</a:t>
            </a:r>
          </a:p>
        </p:txBody>
      </p:sp>
      <p:sp>
        <p:nvSpPr>
          <p:cNvPr id="8" name="Losange 7">
            <a:extLst>
              <a:ext uri="{FF2B5EF4-FFF2-40B4-BE49-F238E27FC236}">
                <a16:creationId xmlns:a16="http://schemas.microsoft.com/office/drawing/2014/main" id="{D406B79F-2865-4356-A59D-782FC481009C}"/>
              </a:ext>
            </a:extLst>
          </p:cNvPr>
          <p:cNvSpPr/>
          <p:nvPr/>
        </p:nvSpPr>
        <p:spPr>
          <a:xfrm rot="1850585">
            <a:off x="9268472" y="1409235"/>
            <a:ext cx="2371719" cy="121706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5200 étudiants = PORTAIL + EUR</a:t>
            </a:r>
          </a:p>
        </p:txBody>
      </p:sp>
      <p:sp>
        <p:nvSpPr>
          <p:cNvPr id="9" name="Losange 8">
            <a:extLst>
              <a:ext uri="{FF2B5EF4-FFF2-40B4-BE49-F238E27FC236}">
                <a16:creationId xmlns:a16="http://schemas.microsoft.com/office/drawing/2014/main" id="{960D0611-E1CE-4677-8E5D-9DDA6122BB36}"/>
              </a:ext>
            </a:extLst>
          </p:cNvPr>
          <p:cNvSpPr/>
          <p:nvPr/>
        </p:nvSpPr>
        <p:spPr>
          <a:xfrm>
            <a:off x="6959129" y="2990650"/>
            <a:ext cx="2608891"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8 laboratoires</a:t>
            </a:r>
          </a:p>
        </p:txBody>
      </p:sp>
      <p:sp>
        <p:nvSpPr>
          <p:cNvPr id="11" name="Losange 10">
            <a:extLst>
              <a:ext uri="{FF2B5EF4-FFF2-40B4-BE49-F238E27FC236}">
                <a16:creationId xmlns:a16="http://schemas.microsoft.com/office/drawing/2014/main" id="{8EB10D3C-6083-4D5C-94AA-335E654B603E}"/>
              </a:ext>
            </a:extLst>
          </p:cNvPr>
          <p:cNvSpPr/>
          <p:nvPr/>
        </p:nvSpPr>
        <p:spPr>
          <a:xfrm>
            <a:off x="6959129" y="3934364"/>
            <a:ext cx="2608891"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20 </a:t>
            </a:r>
          </a:p>
          <a:p>
            <a:pPr algn="ctr"/>
            <a:r>
              <a:rPr lang="fr-FR" dirty="0">
                <a:solidFill>
                  <a:schemeClr val="tx1"/>
                </a:solidFill>
              </a:rPr>
              <a:t>DU et DE</a:t>
            </a:r>
          </a:p>
        </p:txBody>
      </p:sp>
      <p:pic>
        <p:nvPicPr>
          <p:cNvPr id="12" name="imageSelected0">
            <a:extLst>
              <a:ext uri="{FF2B5EF4-FFF2-40B4-BE49-F238E27FC236}">
                <a16:creationId xmlns:a16="http://schemas.microsoft.com/office/drawing/2014/main" id="{75DAED0C-596B-4846-9394-77237B331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340" y="954645"/>
            <a:ext cx="4584504" cy="115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27BE1E4C-9017-4119-9EB1-24D71CD736BD}"/>
              </a:ext>
            </a:extLst>
          </p:cNvPr>
          <p:cNvPicPr>
            <a:picLocks noGrp="1" noChangeAspect="1"/>
          </p:cNvPicPr>
          <p:nvPr>
            <p:ph idx="1"/>
          </p:nvPr>
        </p:nvPicPr>
        <p:blipFill rotWithShape="1">
          <a:blip r:embed="rId3"/>
          <a:srcRect l="15584" r="18638"/>
          <a:stretch/>
        </p:blipFill>
        <p:spPr>
          <a:xfrm>
            <a:off x="0" y="5122583"/>
            <a:ext cx="12192000" cy="1767082"/>
          </a:xfrm>
          <a:prstGeom prst="rect">
            <a:avLst/>
          </a:prstGeom>
        </p:spPr>
      </p:pic>
    </p:spTree>
    <p:extLst>
      <p:ext uri="{BB962C8B-B14F-4D97-AF65-F5344CB8AC3E}">
        <p14:creationId xmlns:p14="http://schemas.microsoft.com/office/powerpoint/2010/main" val="229317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5E5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a:extLst>
              <a:ext uri="{FF2B5EF4-FFF2-40B4-BE49-F238E27FC236}">
                <a16:creationId xmlns:a16="http://schemas.microsoft.com/office/drawing/2014/main" id="{8CCF35D9-457F-6361-2952-930902B4B477}"/>
              </a:ext>
            </a:extLst>
          </p:cNvPr>
          <p:cNvSpPr>
            <a:spLocks noGrp="1"/>
          </p:cNvSpPr>
          <p:nvPr>
            <p:ph type="title"/>
          </p:nvPr>
        </p:nvSpPr>
        <p:spPr>
          <a:xfrm rot="10800000" flipV="1">
            <a:off x="586695" y="1079906"/>
            <a:ext cx="6069385" cy="812801"/>
          </a:xfrm>
        </p:spPr>
        <p:txBody>
          <a:bodyPr>
            <a:normAutofit fontScale="90000"/>
          </a:bodyPr>
          <a:lstStyle/>
          <a:p>
            <a:pPr algn="ctr"/>
            <a:br>
              <a:rPr lang="fr-FR" dirty="0">
                <a:solidFill>
                  <a:srgbClr val="FFFFFF"/>
                </a:solidFill>
              </a:rPr>
            </a:br>
            <a:r>
              <a:rPr lang="fr-FR" dirty="0">
                <a:solidFill>
                  <a:srgbClr val="FFFFFF"/>
                </a:solidFill>
              </a:rPr>
              <a:t>Deux campus</a:t>
            </a:r>
          </a:p>
        </p:txBody>
      </p:sp>
      <p:cxnSp>
        <p:nvCxnSpPr>
          <p:cNvPr id="2059" name="Straight Connector 2058">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Espace réservé du contenu 4">
            <a:extLst>
              <a:ext uri="{FF2B5EF4-FFF2-40B4-BE49-F238E27FC236}">
                <a16:creationId xmlns:a16="http://schemas.microsoft.com/office/drawing/2014/main" id="{FFE3BFF2-9A34-41A1-B7D2-165B6A780F8F}"/>
              </a:ext>
            </a:extLst>
          </p:cNvPr>
          <p:cNvPicPr>
            <a:picLocks noChangeAspect="1"/>
          </p:cNvPicPr>
          <p:nvPr/>
        </p:nvPicPr>
        <p:blipFill>
          <a:blip r:embed="rId3">
            <a:extLst>
              <a:ext uri="{28A0092B-C50C-407E-A947-70E740481C1C}">
                <a14:useLocalDpi xmlns:a14="http://schemas.microsoft.com/office/drawing/2010/main" val="0"/>
              </a:ext>
            </a:extLst>
          </a:blip>
          <a:srcRect r="1" b="44572"/>
          <a:stretch>
            <a:fillRect/>
          </a:stretch>
        </p:blipFill>
        <p:spPr>
          <a:xfrm>
            <a:off x="7065094" y="-360034"/>
            <a:ext cx="5614078" cy="4149078"/>
          </a:xfrm>
          <a:prstGeom prst="rect">
            <a:avLst/>
          </a:prstGeom>
        </p:spPr>
      </p:pic>
      <p:pic>
        <p:nvPicPr>
          <p:cNvPr id="2050" name="Picture 2" descr="Université du cinéma, campus Georges Méliès | Infociments">
            <a:extLst>
              <a:ext uri="{FF2B5EF4-FFF2-40B4-BE49-F238E27FC236}">
                <a16:creationId xmlns:a16="http://schemas.microsoft.com/office/drawing/2014/main" id="{1DCFC575-2013-40BE-8BD9-DA9FAD28E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12" r="24091" b="2"/>
          <a:stretch>
            <a:fillRect/>
          </a:stretch>
        </p:blipFill>
        <p:spPr bwMode="auto">
          <a:xfrm>
            <a:off x="7065094" y="3068955"/>
            <a:ext cx="5614078" cy="414909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a:extLst>
              <a:ext uri="{FF2B5EF4-FFF2-40B4-BE49-F238E27FC236}">
                <a16:creationId xmlns:a16="http://schemas.microsoft.com/office/drawing/2014/main" id="{A250BC90-C2E8-43A4-A362-161CA093495B}"/>
              </a:ext>
            </a:extLst>
          </p:cNvPr>
          <p:cNvSpPr txBox="1">
            <a:spLocks noGrp="1"/>
          </p:cNvSpPr>
          <p:nvPr>
            <p:ph idx="1"/>
          </p:nvPr>
        </p:nvSpPr>
        <p:spPr>
          <a:xfrm>
            <a:off x="3604537" y="902398"/>
            <a:ext cx="2784737" cy="1960537"/>
          </a:xfrm>
          <a:prstGeom prst="rect">
            <a:avLst/>
          </a:prstGeom>
          <a:noFill/>
        </p:spPr>
        <p:txBody>
          <a:bodyPr wrap="none" rtlCol="0">
            <a:spAutoFit/>
          </a:bodyPr>
          <a:lstStyle/>
          <a:p>
            <a:endParaRPr lang="fr-FR" sz="2400" b="1" dirty="0">
              <a:latin typeface="Algerian" panose="04020705040A02060702" pitchFamily="82" charset="0"/>
            </a:endParaRPr>
          </a:p>
          <a:p>
            <a:endParaRPr lang="fr-FR" sz="2400" b="1" dirty="0">
              <a:latin typeface="Algerian" panose="04020705040A02060702" pitchFamily="82" charset="0"/>
            </a:endParaRPr>
          </a:p>
          <a:p>
            <a:endParaRPr lang="fr-FR" sz="2400" b="1" dirty="0">
              <a:latin typeface="Algerian" panose="04020705040A02060702" pitchFamily="82" charset="0"/>
            </a:endParaRPr>
          </a:p>
          <a:p>
            <a:r>
              <a:rPr lang="fr-FR" sz="2400" b="1" dirty="0">
                <a:latin typeface="Algerian" panose="04020705040A02060702" pitchFamily="82" charset="0"/>
              </a:rPr>
              <a:t>CAMPUS CARLONE</a:t>
            </a:r>
          </a:p>
        </p:txBody>
      </p:sp>
      <p:sp>
        <p:nvSpPr>
          <p:cNvPr id="8" name="ZoneTexte 7">
            <a:extLst>
              <a:ext uri="{FF2B5EF4-FFF2-40B4-BE49-F238E27FC236}">
                <a16:creationId xmlns:a16="http://schemas.microsoft.com/office/drawing/2014/main" id="{6CA74DBF-6FE3-4D1E-B35A-5DE2C5DAE47C}"/>
              </a:ext>
            </a:extLst>
          </p:cNvPr>
          <p:cNvSpPr txBox="1"/>
          <p:nvPr/>
        </p:nvSpPr>
        <p:spPr>
          <a:xfrm>
            <a:off x="2468008" y="4583810"/>
            <a:ext cx="3921266" cy="461665"/>
          </a:xfrm>
          <a:prstGeom prst="rect">
            <a:avLst/>
          </a:prstGeom>
          <a:noFill/>
        </p:spPr>
        <p:txBody>
          <a:bodyPr wrap="none" rtlCol="0">
            <a:spAutoFit/>
          </a:bodyPr>
          <a:lstStyle/>
          <a:p>
            <a:r>
              <a:rPr lang="fr-FR" sz="2400" b="1" dirty="0">
                <a:latin typeface="Algerian" panose="04020705040A02060702" pitchFamily="82" charset="0"/>
              </a:rPr>
              <a:t>CAMPUS Georges </a:t>
            </a:r>
            <a:r>
              <a:rPr lang="fr-FR" sz="2400" b="1" dirty="0" err="1">
                <a:latin typeface="Algerian" panose="04020705040A02060702" pitchFamily="82" charset="0"/>
              </a:rPr>
              <a:t>méliès</a:t>
            </a:r>
            <a:endParaRPr lang="fr-FR" sz="2400" b="1" dirty="0">
              <a:latin typeface="Algerian" panose="04020705040A02060702" pitchFamily="82" charset="0"/>
            </a:endParaRPr>
          </a:p>
        </p:txBody>
      </p:sp>
      <p:pic>
        <p:nvPicPr>
          <p:cNvPr id="5" name="imageSelected0">
            <a:extLst>
              <a:ext uri="{FF2B5EF4-FFF2-40B4-BE49-F238E27FC236}">
                <a16:creationId xmlns:a16="http://schemas.microsoft.com/office/drawing/2014/main" id="{CC4B90BF-FECA-0819-7439-669C638D05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911" y="36022"/>
            <a:ext cx="5042954" cy="12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42359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15391</TotalTime>
  <Words>1611</Words>
  <Application>Microsoft Office PowerPoint</Application>
  <PresentationFormat>Grand écran</PresentationFormat>
  <Paragraphs>314</Paragraphs>
  <Slides>41</Slides>
  <Notes>28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41</vt:i4>
      </vt:variant>
    </vt:vector>
  </HeadingPairs>
  <TitlesOfParts>
    <vt:vector size="52" baseType="lpstr">
      <vt:lpstr>Algerian</vt:lpstr>
      <vt:lpstr>Apple Color Emoji</vt:lpstr>
      <vt:lpstr>Arial</vt:lpstr>
      <vt:lpstr>Atyp Display</vt:lpstr>
      <vt:lpstr>Book Antiqua</vt:lpstr>
      <vt:lpstr>Calibri</vt:lpstr>
      <vt:lpstr>Times New Roman</vt:lpstr>
      <vt:lpstr>Tw Cen MT</vt:lpstr>
      <vt:lpstr>Tw Cen MT Condensed</vt:lpstr>
      <vt:lpstr>Wingdings 3</vt:lpstr>
      <vt:lpstr>Intégral</vt:lpstr>
      <vt:lpstr>Présentation PowerPoint</vt:lpstr>
      <vt:lpstr>Présentation PowerPoint</vt:lpstr>
      <vt:lpstr>RELATIONS INTERNATIONALES</vt:lpstr>
      <vt:lpstr>RELATIONS INTERNATIONALES</vt:lpstr>
      <vt:lpstr>Présentation PowerPoint</vt:lpstr>
      <vt:lpstr>PRéSENTATION </vt:lpstr>
      <vt:lpstr>Présentation PowerPoint</vt:lpstr>
      <vt:lpstr> éCOLE UNIVERSITAIRES DE RECHERCHE</vt:lpstr>
      <vt:lpstr> Deux campus</vt:lpstr>
      <vt:lpstr>CAMPUS GEORGES méliès dédié aux écritures créatives, aux métiers de l’image, du son, de l’audiovisuel, de la post-production, etc.</vt:lpstr>
      <vt:lpstr>VOTRE VIE au sein de l’eur  et du portail </vt:lpstr>
      <vt:lpstr>UE  (Unité d’enseignement) D’OUVERTURE</vt:lpstr>
      <vt:lpstr>Présentation PowerPoint</vt:lpstr>
      <vt:lpstr>EMPLOIS DU TEMPS</vt:lpstr>
      <vt:lpstr>Présentation PowerPoint</vt:lpstr>
      <vt:lpstr>Vous devez avoir 5 UE CHAQUE UE = 6 ECTS </vt:lpstr>
      <vt:lpstr>Présentation PowerPoint</vt:lpstr>
      <vt:lpstr>Organisation de la formation </vt:lpstr>
      <vt:lpstr>EXAMENS</vt:lpstr>
      <vt:lpstr>Présentation PowerPoint</vt:lpstr>
      <vt:lpstr>DEMANDE DE DISPENSE D’ASSIDUITÉ AUX TD/TP</vt:lpstr>
      <vt:lpstr>Présentation PowerPoint</vt:lpstr>
      <vt:lpstr>  en cas de problème</vt:lpstr>
      <vt:lpstr>  en cas d’HANDICAP</vt:lpstr>
      <vt:lpstr>Présentation PowerPoint</vt:lpstr>
      <vt:lpstr>Présentation PowerPoint</vt:lpstr>
      <vt:lpstr>La cellule d’écoute et de signalement</vt:lpstr>
      <vt:lpstr>Il existe d’autres dispositifs nationaux et locaux que les victimes peuvent également saisir. Il s’agit d'associations reconnues dans la prise en charge et l’accompagnement des victimes de violences. </vt:lpstr>
      <vt:lpstr>Présentation PowerPoint</vt:lpstr>
      <vt:lpstr>ActivitÉs destinÉes aux  Étudiants internationaux PORTAIL LLAC   /   EUR ARTS ET HUMANITÉS</vt:lpstr>
      <vt:lpstr>Présentation PowerPoint</vt:lpstr>
      <vt:lpstr>Présentation PowerPoint</vt:lpstr>
      <vt:lpstr>Présentation PowerPoint</vt:lpstr>
      <vt:lpstr>Présentation PowerPoint</vt:lpstr>
      <vt:lpstr>Présentation PowerPoint</vt:lpstr>
      <vt:lpstr>  1 fois/SEMAINE ou 1 fois tous les 15 jours UN PAYS EST MIS A L’HONNEUR  </vt:lpstr>
      <vt:lpstr>Présentation PowerPoint</vt:lpstr>
      <vt:lpstr>PROCÉDURE  À   SUIVRE</vt:lpstr>
      <vt:lpstr>Présentation PowerPoint</vt:lpstr>
      <vt:lpstr>SPECTACLE FIN 1er SEMESTRE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ULYSSEUS</dc:title>
  <dc:creator>Armanda BOUZY</dc:creator>
  <cp:lastModifiedBy>Armanda Manguito</cp:lastModifiedBy>
  <cp:revision>435</cp:revision>
  <dcterms:created xsi:type="dcterms:W3CDTF">2022-01-02T14:08:46Z</dcterms:created>
  <dcterms:modified xsi:type="dcterms:W3CDTF">2025-10-02T19:24:12Z</dcterms:modified>
</cp:coreProperties>
</file>